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1"/>
  </p:sldMasterIdLst>
  <p:notesMasterIdLst>
    <p:notesMasterId r:id="rId38"/>
  </p:notesMasterIdLst>
  <p:handoutMasterIdLst>
    <p:handoutMasterId r:id="rId39"/>
  </p:handoutMasterIdLst>
  <p:sldIdLst>
    <p:sldId id="319" r:id="rId2"/>
    <p:sldId id="259" r:id="rId3"/>
    <p:sldId id="294" r:id="rId4"/>
    <p:sldId id="295" r:id="rId5"/>
    <p:sldId id="296" r:id="rId6"/>
    <p:sldId id="297" r:id="rId7"/>
    <p:sldId id="320" r:id="rId8"/>
    <p:sldId id="321" r:id="rId9"/>
    <p:sldId id="303" r:id="rId10"/>
    <p:sldId id="304" r:id="rId11"/>
    <p:sldId id="305" r:id="rId12"/>
    <p:sldId id="326" r:id="rId13"/>
    <p:sldId id="306" r:id="rId14"/>
    <p:sldId id="307" r:id="rId15"/>
    <p:sldId id="308" r:id="rId16"/>
    <p:sldId id="327" r:id="rId17"/>
    <p:sldId id="298" r:id="rId18"/>
    <p:sldId id="299" r:id="rId19"/>
    <p:sldId id="300" r:id="rId20"/>
    <p:sldId id="301" r:id="rId21"/>
    <p:sldId id="302" r:id="rId22"/>
    <p:sldId id="309" r:id="rId23"/>
    <p:sldId id="310" r:id="rId24"/>
    <p:sldId id="322" r:id="rId25"/>
    <p:sldId id="323" r:id="rId26"/>
    <p:sldId id="324" r:id="rId27"/>
    <p:sldId id="325" r:id="rId28"/>
    <p:sldId id="328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292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A202C"/>
    <a:srgbClr val="B62029"/>
    <a:srgbClr val="C8323E"/>
    <a:srgbClr val="C6234C"/>
    <a:srgbClr val="00A581"/>
    <a:srgbClr val="BD3B55"/>
    <a:srgbClr val="1F344C"/>
    <a:srgbClr val="294665"/>
    <a:srgbClr val="19B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7210" autoAdjust="0"/>
  </p:normalViewPr>
  <p:slideViewPr>
    <p:cSldViewPr snapToGrid="0" snapToObjects="1" showGuides="1">
      <p:cViewPr>
        <p:scale>
          <a:sx n="164" d="100"/>
          <a:sy n="164" d="100"/>
        </p:scale>
        <p:origin x="-120" y="-66"/>
      </p:cViewPr>
      <p:guideLst>
        <p:guide orient="horz" pos="1616"/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60" d="100"/>
          <a:sy n="160" d="100"/>
        </p:scale>
        <p:origin x="4232" y="-1152"/>
      </p:cViewPr>
      <p:guideLst>
        <p:guide orient="horz" pos="2881"/>
        <p:guide orient="horz" pos="287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4320" tIns="92958" rIns="91440" bIns="9295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1" y="8782612"/>
            <a:ext cx="2318958" cy="2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41097" y="1161288"/>
            <a:ext cx="5575807" cy="31363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3"/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4320" tIns="92958" rIns="91440" bIns="92958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1" y="8782612"/>
            <a:ext cx="2318958" cy="2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0" y="1014984"/>
            <a:ext cx="7889995" cy="3449016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51147"/>
            <a:ext cx="2598426" cy="25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51148"/>
            <a:ext cx="1728084" cy="24121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98718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736542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buClr>
                <a:schemeClr val="bg2">
                  <a:lumMod val="25000"/>
                </a:schemeClr>
              </a:buClr>
              <a:buSzPct val="90000"/>
              <a:defRPr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2071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22347"/>
            <a:ext cx="2598426" cy="258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0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4370522" y="4841875"/>
            <a:ext cx="778479" cy="3016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E6E3CE-5B38-4383-A090-4779A6AE7B56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2D6C97-8AF4-4EF5-9489-46C17E81F730}"/>
              </a:ext>
            </a:extLst>
          </p:cNvPr>
          <p:cNvSpPr/>
          <p:nvPr userDrawn="1"/>
        </p:nvSpPr>
        <p:spPr>
          <a:xfrm>
            <a:off x="6353531" y="4719509"/>
            <a:ext cx="2678003" cy="35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504B10-BDB6-4490-A1B9-7CD4F41FA51D}"/>
              </a:ext>
            </a:extLst>
          </p:cNvPr>
          <p:cNvSpPr/>
          <p:nvPr userDrawn="1"/>
        </p:nvSpPr>
        <p:spPr>
          <a:xfrm>
            <a:off x="188258" y="4721138"/>
            <a:ext cx="2678003" cy="35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9"/>
          <a:stretch/>
        </p:blipFill>
        <p:spPr>
          <a:xfrm>
            <a:off x="0" y="-14917"/>
            <a:ext cx="9144000" cy="719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831476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232544"/>
            <a:ext cx="7891272" cy="3426819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47598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773321"/>
            <a:ext cx="7891272" cy="3885991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22347"/>
            <a:ext cx="2598426" cy="25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6" y="4722347"/>
            <a:ext cx="2598430" cy="25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6" r:id="rId2"/>
    <p:sldLayoutId id="2147483927" r:id="rId3"/>
    <p:sldLayoutId id="2147483928" r:id="rId4"/>
    <p:sldLayoutId id="2147483929" r:id="rId5"/>
    <p:sldLayoutId id="2147483930" r:id="rId6"/>
    <p:sldLayoutId id="2147483964" r:id="rId7"/>
    <p:sldLayoutId id="2147483931" r:id="rId8"/>
    <p:sldLayoutId id="2147483980" r:id="rId9"/>
    <p:sldLayoutId id="2147483965" r:id="rId10"/>
    <p:sldLayoutId id="2147483935" r:id="rId11"/>
    <p:sldLayoutId id="2147483941" r:id="rId12"/>
    <p:sldLayoutId id="2147483963" r:id="rId13"/>
    <p:sldLayoutId id="2147483983" r:id="rId14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rgbClr val="C00000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ademic.oup.com/annonc/article/28/3/454/27206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s.com/content/graphicallyspeaking/2018/04/24/3d-waterfall-chart-redux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as.com/rnd/datavisualization/graphicallyspeakingindex/" TargetMode="External"/><Relationship Id="rId2" Type="http://schemas.openxmlformats.org/officeDocument/2006/relationships/hyperlink" Target="http://www.sas.com/store/prodBK_68179_en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as.com/content/graphicallyspeaking/" TargetMode="External"/><Relationship Id="rId2" Type="http://schemas.openxmlformats.org/officeDocument/2006/relationships/hyperlink" Target="http://support.sas.com/rnd/datavisualization/index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5" y="1952366"/>
            <a:ext cx="7891272" cy="457200"/>
          </a:xfrm>
        </p:spPr>
        <p:txBody>
          <a:bodyPr/>
          <a:lstStyle/>
          <a:p>
            <a:r>
              <a:rPr lang="en-US" sz="3600" dirty="0"/>
              <a:t>Clinical Graphs using SAS®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592135" y="2400422"/>
            <a:ext cx="7891272" cy="274320"/>
          </a:xfrm>
        </p:spPr>
        <p:txBody>
          <a:bodyPr/>
          <a:lstStyle/>
          <a:p>
            <a:r>
              <a:rPr lang="en-US" sz="1400" dirty="0"/>
              <a:t>Sanjay Matange, Director in R&amp;D, SAS Institute Inc. 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12D9C9-7439-4288-B16E-67F0BE51B725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631D09-76F9-4091-92D7-F846D5A2A588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94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Plot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557708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data for the procedure is saved from PROC LIFETEST using ODS Output.</a:t>
            </a:r>
            <a:endParaRPr lang="en-US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30" y="1644237"/>
            <a:ext cx="3657600" cy="2194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577" y="1644237"/>
            <a:ext cx="5123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title 'Product-Limit Survival Estimates';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title2  h=0.8 'With Number of AML Subjects ...';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</a:t>
            </a:r>
            <a:r>
              <a:rPr lang="en-US" sz="1200" dirty="0" err="1">
                <a:latin typeface="Lucida Console" panose="020B0609040504020204" pitchFamily="49" charset="0"/>
              </a:rPr>
              <a:t>SurvivalPlotData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step x=time y=survival / group=stratum name='s';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x=time y=censored / name='c';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x=time y=censored / group;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atrisk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x=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tatrisk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     class=stratum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colorgroup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=stratum;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'c' / location=inside;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's';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run;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141694" y="3114828"/>
            <a:ext cx="1141506" cy="635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65484" y="2807922"/>
            <a:ext cx="3627796" cy="409615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ucida Console" panose="020B0609040504020204" pitchFamily="49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E5CC6250-CF04-4887-A10B-1CE44F62F2CB}"/>
              </a:ext>
            </a:extLst>
          </p:cNvPr>
          <p:cNvSpPr txBox="1">
            <a:spLocks/>
          </p:cNvSpPr>
          <p:nvPr/>
        </p:nvSpPr>
        <p:spPr>
          <a:xfrm>
            <a:off x="457200" y="4158702"/>
            <a:ext cx="7982262" cy="557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The Axis Table makes it easy to display of the number of subjects at risk at the bottom of the graph.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883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79707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 Forest plot is used for meta-analysis of the results of randomized controlled trials.</a:t>
            </a:r>
            <a:r>
              <a:rPr lang="en-US" sz="20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49" y="1556409"/>
            <a:ext cx="4356470" cy="3049530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05702" y="3395967"/>
            <a:ext cx="3418115" cy="368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Let us see how it is built using SGPLOT.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71202"/>
            <a:ext cx="364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+mn-lt"/>
              </a:rPr>
              <a:t>This plot has a graphical display of Hazard Ratio along with other statistics for the study by subgroups.</a:t>
            </a:r>
          </a:p>
        </p:txBody>
      </p:sp>
    </p:spTree>
    <p:extLst>
      <p:ext uri="{BB962C8B-B14F-4D97-AF65-F5344CB8AC3E}">
        <p14:creationId xmlns:p14="http://schemas.microsoft.com/office/powerpoint/2010/main" val="368969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5748006" cy="44864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Here is the data set we have used to create this graph.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AEC027-0EE4-48E8-896B-CF17CA87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3" y="1382045"/>
            <a:ext cx="5916118" cy="1990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B56ADC-16F2-4ECA-9F83-E9257328A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84" y="2377430"/>
            <a:ext cx="3485169" cy="2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1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05702" y="768922"/>
            <a:ext cx="7982262" cy="430291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Font typeface="Arial" pitchFamily="34" charset="0"/>
              <a:buNone/>
            </a:pPr>
            <a:r>
              <a:rPr lang="en-US" sz="2000" dirty="0"/>
              <a:t>First we display the graphical Hazard Ratio information by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02" y="1295073"/>
            <a:ext cx="6423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title 'Impact on Treatment by Subgroups';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data=forest_subgroup_2;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styleattrs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axisextent</a:t>
            </a:r>
            <a:r>
              <a:rPr lang="en-US" sz="1200" dirty="0">
                <a:latin typeface="Lucida Console" panose="020B0609040504020204" pitchFamily="49" charset="0"/>
              </a:rPr>
              <a:t>=data;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ref / </a:t>
            </a:r>
            <a:r>
              <a:rPr lang="en-US" sz="1200" dirty="0" err="1">
                <a:latin typeface="Lucida Console" panose="020B0609040504020204" pitchFamily="49" charset="0"/>
              </a:rPr>
              <a:t>discretethickness</a:t>
            </a:r>
            <a:r>
              <a:rPr lang="en-US" sz="1200" dirty="0">
                <a:latin typeface="Lucida Console" panose="020B0609040504020204" pitchFamily="49" charset="0"/>
              </a:rPr>
              <a:t>=</a:t>
            </a:r>
            <a:r>
              <a:rPr lang="en-US" sz="1200" b="1" dirty="0">
                <a:latin typeface="Lucida Console" panose="020B0609040504020204" pitchFamily="49" charset="0"/>
              </a:rPr>
              <a:t>1 </a:t>
            </a:r>
            <a:r>
              <a:rPr lang="en-US" sz="1200" dirty="0">
                <a:latin typeface="Lucida Console" panose="020B0609040504020204" pitchFamily="49" charset="0"/>
              </a:rPr>
              <a:t>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latin typeface="Lucida Console" panose="020B0609040504020204" pitchFamily="49" charset="0"/>
              </a:rPr>
              <a:t>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low=low high=high; 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y2axis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1 / axis=x;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text x=xl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text=text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yaxis</a:t>
            </a:r>
            <a:r>
              <a:rPr lang="en-US" sz="1200" dirty="0">
                <a:latin typeface="Lucida Console" panose="020B0609040504020204" pitchFamily="49" charset="0"/>
              </a:rPr>
              <a:t> reverse display=none;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xaxis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x2axis label='Hazard Ratio‘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run;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2F8249-6D55-4E12-B026-5633D5E1E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84" y="2377430"/>
            <a:ext cx="3485169" cy="2439618"/>
          </a:xfrm>
          <a:prstGeom prst="rect">
            <a:avLst/>
          </a:prstGeom>
        </p:spPr>
      </p:pic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D3646713-1684-4449-BAF1-8BFB14B1E0CA}"/>
              </a:ext>
            </a:extLst>
          </p:cNvPr>
          <p:cNvSpPr/>
          <p:nvPr/>
        </p:nvSpPr>
        <p:spPr>
          <a:xfrm>
            <a:off x="626364" y="2072377"/>
            <a:ext cx="4023873" cy="53879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2F292D30-E926-4FAE-BA86-AFEB27BAE922}"/>
              </a:ext>
            </a:extLst>
          </p:cNvPr>
          <p:cNvSpPr txBox="1">
            <a:spLocks/>
          </p:cNvSpPr>
          <p:nvPr/>
        </p:nvSpPr>
        <p:spPr>
          <a:xfrm>
            <a:off x="405702" y="3976256"/>
            <a:ext cx="4577045" cy="361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The 2</a:t>
            </a:r>
            <a:r>
              <a:rPr lang="en-US" sz="1400" baseline="30000" dirty="0"/>
              <a:t>nd</a:t>
            </a:r>
            <a:r>
              <a:rPr lang="en-US" sz="1400" dirty="0"/>
              <a:t> scatter plot on y2axis creates the upper x-axis.</a:t>
            </a:r>
          </a:p>
        </p:txBody>
      </p:sp>
    </p:spTree>
    <p:extLst>
      <p:ext uri="{BB962C8B-B14F-4D97-AF65-F5344CB8AC3E}">
        <p14:creationId xmlns:p14="http://schemas.microsoft.com/office/powerpoint/2010/main" val="54403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5783" y="2854752"/>
            <a:ext cx="4368799" cy="40677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702" y="1158240"/>
            <a:ext cx="642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title 'Impact on Treatment by Subgroups';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data=forest_subgroup_2;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styleattrs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axisextent</a:t>
            </a:r>
            <a:r>
              <a:rPr lang="en-US" sz="1200" dirty="0">
                <a:latin typeface="Lucida Console" panose="020B0609040504020204" pitchFamily="49" charset="0"/>
              </a:rPr>
              <a:t>=data;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ref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latin typeface="Lucida Console" panose="020B0609040504020204" pitchFamily="49" charset="0"/>
              </a:rPr>
              <a:t>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low=low high=high; 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1 / axis=x;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text x=xl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text=text / &lt;options&gt;;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subgroup  / position=left &lt;options&gt;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countpct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position=left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yaxis</a:t>
            </a:r>
            <a:r>
              <a:rPr lang="en-US" sz="1200" dirty="0">
                <a:latin typeface="Lucida Console" panose="020B0609040504020204" pitchFamily="49" charset="0"/>
              </a:rPr>
              <a:t> reverse display=none;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xaxis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x2axis label='Hazard Ratio‘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run;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A1F55D-7FEE-41BD-9285-90EDD92BD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85" y="2377430"/>
            <a:ext cx="3485167" cy="2439618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4DD8FDE0-1E6B-407D-B833-92D7BBEAB14C}"/>
              </a:ext>
            </a:extLst>
          </p:cNvPr>
          <p:cNvSpPr txBox="1">
            <a:spLocks/>
          </p:cNvSpPr>
          <p:nvPr/>
        </p:nvSpPr>
        <p:spPr>
          <a:xfrm>
            <a:off x="405702" y="4110426"/>
            <a:ext cx="4577045" cy="361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The first </a:t>
            </a:r>
            <a:r>
              <a:rPr lang="en-US" sz="1400" dirty="0" err="1"/>
              <a:t>YAxisTable</a:t>
            </a:r>
            <a:r>
              <a:rPr lang="en-US" sz="1400" dirty="0"/>
              <a:t> uses INDENTWEIGHT and TEXTGROUP options.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FB101BA9-41B3-4018-B618-5374EF129B7A}"/>
              </a:ext>
            </a:extLst>
          </p:cNvPr>
          <p:cNvSpPr txBox="1">
            <a:spLocks/>
          </p:cNvSpPr>
          <p:nvPr/>
        </p:nvSpPr>
        <p:spPr>
          <a:xfrm>
            <a:off x="405702" y="663992"/>
            <a:ext cx="7982262" cy="4302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/>
              <a:t>Next, we add the display of the two data columns on the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7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6364" y="2947768"/>
            <a:ext cx="4368799" cy="26478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05702" y="663992"/>
            <a:ext cx="7982262" cy="430291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Font typeface="Arial" pitchFamily="34" charset="0"/>
              <a:buNone/>
            </a:pPr>
            <a:r>
              <a:rPr lang="en-US" sz="2000" dirty="0"/>
              <a:t>Then, we add the display of the three data columns on the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02" y="1100203"/>
            <a:ext cx="64232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data=forest_subgroup_2;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styleattrs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axisextent</a:t>
            </a:r>
            <a:r>
              <a:rPr lang="en-US" sz="1200" dirty="0">
                <a:latin typeface="Lucida Console" panose="020B0609040504020204" pitchFamily="49" charset="0"/>
              </a:rPr>
              <a:t>=data;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ref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latin typeface="Lucida Console" panose="020B0609040504020204" pitchFamily="49" charset="0"/>
              </a:rPr>
              <a:t>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low=low high=high; 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scatter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x=mean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1 / axis=x;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text x=xl y=</a:t>
            </a:r>
            <a:r>
              <a:rPr lang="en-US" sz="1200" dirty="0" err="1">
                <a:latin typeface="Lucida Console" panose="020B0609040504020204" pitchFamily="49" charset="0"/>
              </a:rPr>
              <a:t>obsid</a:t>
            </a:r>
            <a:r>
              <a:rPr lang="en-US" sz="1200" dirty="0">
                <a:latin typeface="Lucida Console" panose="020B0609040504020204" pitchFamily="49" charset="0"/>
              </a:rPr>
              <a:t> text=text / &lt;options&gt;;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subgroup  / &lt;options&gt;;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countpct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&lt;options&gt;;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yaxistable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PCIGrp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group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pval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position=right;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yaxis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reverse display=none;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run;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4434A9-020C-43F7-9C0E-6A65C609B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85" y="2377430"/>
            <a:ext cx="3485167" cy="243961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023302D4-A3C4-4916-8B16-10E7E9BE15C9}"/>
              </a:ext>
            </a:extLst>
          </p:cNvPr>
          <p:cNvSpPr txBox="1">
            <a:spLocks/>
          </p:cNvSpPr>
          <p:nvPr/>
        </p:nvSpPr>
        <p:spPr>
          <a:xfrm>
            <a:off x="405702" y="4110426"/>
            <a:ext cx="4577045" cy="361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The </a:t>
            </a:r>
            <a:r>
              <a:rPr lang="en-US" sz="1400" dirty="0" err="1"/>
              <a:t>YAxisTable</a:t>
            </a:r>
            <a:r>
              <a:rPr lang="en-US" sz="1400" dirty="0"/>
              <a:t> on the right includes three variables.</a:t>
            </a:r>
          </a:p>
        </p:txBody>
      </p:sp>
    </p:spTree>
    <p:extLst>
      <p:ext uri="{BB962C8B-B14F-4D97-AF65-F5344CB8AC3E}">
        <p14:creationId xmlns:p14="http://schemas.microsoft.com/office/powerpoint/2010/main" val="1874238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Subgrouped</a:t>
            </a:r>
            <a:r>
              <a:rPr lang="en-US" dirty="0"/>
              <a:t> Forest Plot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365521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Horizontal bands are a convenience feature to help align the data.</a:t>
            </a:r>
            <a:r>
              <a:rPr lang="en-US" sz="20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0" y="1556409"/>
            <a:ext cx="4114800" cy="2880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210FA1-F121-4ECB-BF14-79F3A8583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1" y="1556408"/>
            <a:ext cx="4114800" cy="288036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50C161-944C-40E9-B8C4-2595530A9461}"/>
              </a:ext>
            </a:extLst>
          </p:cNvPr>
          <p:cNvSpPr txBox="1">
            <a:spLocks/>
          </p:cNvSpPr>
          <p:nvPr/>
        </p:nvSpPr>
        <p:spPr>
          <a:xfrm>
            <a:off x="1940988" y="1303658"/>
            <a:ext cx="899886" cy="361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No bands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14B15E2F-DA46-43F6-A30A-76F2903E6A01}"/>
              </a:ext>
            </a:extLst>
          </p:cNvPr>
          <p:cNvSpPr txBox="1">
            <a:spLocks/>
          </p:cNvSpPr>
          <p:nvPr/>
        </p:nvSpPr>
        <p:spPr>
          <a:xfrm>
            <a:off x="6180883" y="1303658"/>
            <a:ext cx="1072473" cy="361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With  bands</a:t>
            </a:r>
          </a:p>
        </p:txBody>
      </p:sp>
    </p:spTree>
    <p:extLst>
      <p:ext uri="{BB962C8B-B14F-4D97-AF65-F5344CB8AC3E}">
        <p14:creationId xmlns:p14="http://schemas.microsoft.com/office/powerpoint/2010/main" val="139424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Swimmer Plot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97" y="1775620"/>
            <a:ext cx="4572009" cy="27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702" y="736368"/>
            <a:ext cx="830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Swimmer plot is a graphical way of showing multiple parts of a subject’s response “story” in one graph.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702" y="1656504"/>
            <a:ext cx="373139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The graph includes: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 bar for each subject showing the length of treatment classified by the disease stage.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Indicators for the start and end of each response episode, classified by complete or partial response.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Indicator showing "Durable responder".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C8428E-AB6F-4855-A441-95CE99839FCB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C9EABC-60A6-4048-9055-4B1281646FAF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Swimmer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702" y="751358"/>
            <a:ext cx="830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Data for the Swimmer Plot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2" y="1394490"/>
            <a:ext cx="7315200" cy="199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218545"/>
            <a:ext cx="3657600" cy="219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702" y="3545239"/>
            <a:ext cx="321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+mn-lt"/>
              </a:rPr>
              <a:t>Let us see how we build this graph using SGPLOT.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8CC96D-6550-471F-9CAC-745103B5134B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1ED7F2-0DA8-44DD-9F87-75F7DC7C378C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1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Swimmer Plot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05702" y="821449"/>
            <a:ext cx="8232776" cy="461665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/>
              <a:t>First we represent the duration for each subject by stage in the study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5920"/>
            <a:ext cx="3657600" cy="2194560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05702" y="1535142"/>
            <a:ext cx="5330080" cy="207024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footnote  J=l h=0.8 'Each bar..”;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footnote2 J=l h=0.8 'A durable..';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title 'Tumor Response for ..';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 swimmer </a:t>
            </a:r>
            <a:r>
              <a:rPr lang="en-US" sz="1200" dirty="0" err="1">
                <a:latin typeface="Lucida Console" panose="020B0609040504020204" pitchFamily="49" charset="0"/>
              </a:rPr>
              <a:t>dattrmap</a:t>
            </a:r>
            <a:r>
              <a:rPr lang="en-US" sz="1200" dirty="0"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latin typeface="Lucida Console" panose="020B0609040504020204" pitchFamily="49" charset="0"/>
              </a:rPr>
              <a:t>attrmap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latin typeface="Lucida Console" panose="020B0609040504020204" pitchFamily="49" charset="0"/>
              </a:rPr>
              <a:t> y=item low=low high=high / type=bar;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xaxis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label='Months';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yaxis</a:t>
            </a:r>
            <a:r>
              <a:rPr lang="en-US" sz="1200" dirty="0">
                <a:latin typeface="Lucida Console" panose="020B0609040504020204" pitchFamily="49" charset="0"/>
              </a:rPr>
              <a:t> reverse display=(&lt;options&gt;);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'stage';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run;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364" y="2447495"/>
            <a:ext cx="4146119" cy="24554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9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Sanjay Matange, Director in R&amp;D, SAS Institute Inc. 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68671" y="1352676"/>
            <a:ext cx="6845775" cy="30538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Sanjay Matange is R &amp; D Director in the Data Visualization Division at SAS, responsible for the development and support of ODS and ODS Graphics, including Graph Template Language (GTL) and Statistical Graphics (SG) procedures.  </a:t>
            </a:r>
          </a:p>
          <a:p>
            <a:pPr marL="0" indent="0">
              <a:buNone/>
            </a:pPr>
            <a:r>
              <a:rPr lang="en-US" dirty="0"/>
              <a:t>Sanjay has been with SAS for over 25 years, is co-author of three patents, author of four SAS Press books and author of Graphically Speaking, a blog on data visualization.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54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71617" y="1954071"/>
            <a:ext cx="4086197" cy="44684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FBAFDED5-F4C0-45BE-A1C0-2C921D60E2F1}"/>
              </a:ext>
            </a:extLst>
          </p:cNvPr>
          <p:cNvSpPr/>
          <p:nvPr/>
        </p:nvSpPr>
        <p:spPr>
          <a:xfrm>
            <a:off x="671616" y="2431221"/>
            <a:ext cx="4086197" cy="62003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xmlns="" id="{DA0C2CC9-6A6A-4B63-A1EA-39F97CAF1BA0}"/>
              </a:ext>
            </a:extLst>
          </p:cNvPr>
          <p:cNvSpPr/>
          <p:nvPr/>
        </p:nvSpPr>
        <p:spPr>
          <a:xfrm>
            <a:off x="654582" y="3681000"/>
            <a:ext cx="3276850" cy="26999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Swimmer Plot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5702" y="794673"/>
            <a:ext cx="8232776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Then we layer the complete or partial response duration.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5702" y="1256338"/>
            <a:ext cx="4454799" cy="297312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sgplot</a:t>
            </a:r>
            <a:r>
              <a:rPr lang="en-US" sz="1200" dirty="0">
                <a:latin typeface="Lucida Console" panose="020B0609040504020204" pitchFamily="49" charset="0"/>
              </a:rPr>
              <a:t> data= swimmer </a:t>
            </a:r>
            <a:r>
              <a:rPr lang="en-US" sz="1200" dirty="0" err="1">
                <a:latin typeface="Lucida Console" panose="020B0609040504020204" pitchFamily="49" charset="0"/>
              </a:rPr>
              <a:t>dattrmap</a:t>
            </a:r>
            <a:r>
              <a:rPr lang="en-US" sz="1200" dirty="0"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latin typeface="Lucida Console" panose="020B0609040504020204" pitchFamily="49" charset="0"/>
              </a:rPr>
              <a:t>attrmap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latin typeface="Lucida Console" panose="020B0609040504020204" pitchFamily="49" charset="0"/>
              </a:rPr>
              <a:t> y=item low=low high=high / type=bar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group=stage name=‘stage’;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highlow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y=item low=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startline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high=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endline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        type=line name=‘status’;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2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name=‘s’ &lt;opts&gt;;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2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name=‘e’ &lt;opts&gt;;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2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</a:t>
            </a: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‘a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’ &lt;opts&gt;;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xaxis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label='Months'; 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yaxis</a:t>
            </a:r>
            <a:r>
              <a:rPr lang="en-US" sz="1200" dirty="0">
                <a:latin typeface="Lucida Console" panose="020B0609040504020204" pitchFamily="49" charset="0"/>
              </a:rPr>
              <a:t> reverse display=(&lt; opts &gt;);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'stage';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'status' 's' 'e’ </a:t>
            </a:r>
            <a:r>
              <a:rPr lang="en-US" sz="1200" dirty="0" err="1">
                <a:latin typeface="Lucida Console" panose="020B0609040504020204" pitchFamily="49" charset="0"/>
              </a:rPr>
              <a:t>‘a</a:t>
            </a:r>
            <a:r>
              <a:rPr lang="en-US" sz="1200" dirty="0">
                <a:latin typeface="Lucida Console" panose="020B0609040504020204" pitchFamily="49" charset="0"/>
              </a:rPr>
              <a:t>’ / &lt;opts&gt;;</a:t>
            </a:r>
          </a:p>
          <a:p>
            <a:pPr marL="0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run;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B6B98E-54A3-426E-A099-0258D71B4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21435"/>
            <a:ext cx="3657599" cy="219456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459F93D4-ECE4-45F8-9BE6-9D09B2F5B558}"/>
              </a:ext>
            </a:extLst>
          </p:cNvPr>
          <p:cNvSpPr txBox="1">
            <a:spLocks/>
          </p:cNvSpPr>
          <p:nvPr/>
        </p:nvSpPr>
        <p:spPr>
          <a:xfrm>
            <a:off x="405702" y="4260235"/>
            <a:ext cx="8232776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The scatter markers are set to gray color as shown in the legend.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/>
              <a:t>The scatter markers are not drawn in the plot since </a:t>
            </a:r>
            <a:r>
              <a:rPr lang="en-US" sz="1400" b="1" dirty="0" err="1"/>
              <a:t>xmin</a:t>
            </a:r>
            <a:r>
              <a:rPr lang="en-US" sz="1400" dirty="0"/>
              <a:t> value is missing.</a:t>
            </a:r>
          </a:p>
        </p:txBody>
      </p:sp>
    </p:spTree>
    <p:extLst>
      <p:ext uri="{BB962C8B-B14F-4D97-AF65-F5344CB8AC3E}">
        <p14:creationId xmlns:p14="http://schemas.microsoft.com/office/powerpoint/2010/main" val="2807669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4012" y="2430174"/>
            <a:ext cx="3811733" cy="62626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Swimmer Plot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5702" y="1152778"/>
            <a:ext cx="6415624" cy="29361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proc </a:t>
            </a:r>
            <a:r>
              <a:rPr lang="en-US" sz="1100" dirty="0" err="1">
                <a:latin typeface="Lucida Console" panose="020B0609040504020204" pitchFamily="49" charset="0"/>
              </a:rPr>
              <a:t>sgplot</a:t>
            </a:r>
            <a:r>
              <a:rPr lang="en-US" sz="1100" dirty="0">
                <a:latin typeface="Lucida Console" panose="020B0609040504020204" pitchFamily="49" charset="0"/>
              </a:rPr>
              <a:t> data= swimmer </a:t>
            </a:r>
            <a:r>
              <a:rPr lang="en-US" sz="1100" dirty="0" err="1">
                <a:latin typeface="Lucida Console" panose="020B0609040504020204" pitchFamily="49" charset="0"/>
              </a:rPr>
              <a:t>dattrmap</a:t>
            </a:r>
            <a:r>
              <a:rPr lang="en-US" sz="1100" dirty="0">
                <a:latin typeface="Lucida Console" panose="020B0609040504020204" pitchFamily="49" charset="0"/>
              </a:rPr>
              <a:t>=</a:t>
            </a:r>
            <a:r>
              <a:rPr lang="en-US" sz="1100" dirty="0" err="1">
                <a:latin typeface="Lucida Console" panose="020B0609040504020204" pitchFamily="49" charset="0"/>
              </a:rPr>
              <a:t>attrmap</a:t>
            </a:r>
            <a:r>
              <a:rPr lang="en-US" sz="11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latin typeface="Lucida Console" panose="020B0609040504020204" pitchFamily="49" charset="0"/>
              </a:rPr>
              <a:t>highlow</a:t>
            </a:r>
            <a:r>
              <a:rPr lang="en-US" sz="1100" dirty="0">
                <a:latin typeface="Lucida Console" panose="020B0609040504020204" pitchFamily="49" charset="0"/>
              </a:rPr>
              <a:t> y=item low=low high=high / type=bar group=stage name=‘stage’;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highlow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y=item low=</a:t>
            </a:r>
            <a:r>
              <a:rPr lang="en-US" sz="11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startline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high=</a:t>
            </a:r>
            <a:r>
              <a:rPr lang="en-US" sz="11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endline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type=line name=‘status’;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name=‘s’ &lt;opts&gt;;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name=‘e’ &lt;opts&gt;;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xmin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</a:t>
            </a:r>
            <a:r>
              <a:rPr lang="en-US" sz="11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‘a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’ &lt;opts&gt;;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>
                <a:solidFill>
                  <a:schemeClr val="tx1"/>
                </a:solidFill>
                <a:latin typeface="Lucida Console" panose="020B0609040504020204" pitchFamily="49" charset="0"/>
              </a:rPr>
              <a:t>durable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name=‘d’ &lt;opts&gt;;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start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name=‘s’ &lt;opts&gt;;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 scatter y=item x=</a:t>
            </a:r>
            <a:r>
              <a:rPr lang="en-US" sz="1100" b="1" dirty="0">
                <a:solidFill>
                  <a:schemeClr val="tx1"/>
                </a:solidFill>
                <a:latin typeface="Lucida Console" panose="020B0609040504020204" pitchFamily="49" charset="0"/>
              </a:rPr>
              <a:t>end</a:t>
            </a:r>
            <a:r>
              <a:rPr lang="en-US" sz="1100" dirty="0">
                <a:solidFill>
                  <a:schemeClr val="tx1"/>
                </a:solidFill>
                <a:latin typeface="Lucida Console" panose="020B0609040504020204" pitchFamily="49" charset="0"/>
              </a:rPr>
              <a:t> / name=‘e’ &lt;opts&gt;;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latin typeface="Lucida Console" panose="020B0609040504020204" pitchFamily="49" charset="0"/>
              </a:rPr>
              <a:t>xaxis</a:t>
            </a:r>
            <a:r>
              <a:rPr lang="en-US" sz="1100" dirty="0">
                <a:latin typeface="Lucida Console" panose="020B0609040504020204" pitchFamily="49" charset="0"/>
              </a:rPr>
              <a:t> display=(</a:t>
            </a:r>
            <a:r>
              <a:rPr lang="en-US" sz="1100" dirty="0" err="1">
                <a:latin typeface="Lucida Console" panose="020B0609040504020204" pitchFamily="49" charset="0"/>
              </a:rPr>
              <a:t>nolabel</a:t>
            </a:r>
            <a:r>
              <a:rPr lang="en-US" sz="1100" dirty="0">
                <a:latin typeface="Lucida Console" panose="020B0609040504020204" pitchFamily="49" charset="0"/>
              </a:rPr>
              <a:t>) label='Months'; 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latin typeface="Lucida Console" panose="020B0609040504020204" pitchFamily="49" charset="0"/>
              </a:rPr>
              <a:t>yaxis</a:t>
            </a:r>
            <a:r>
              <a:rPr lang="en-US" sz="1100" dirty="0">
                <a:latin typeface="Lucida Console" panose="020B0609040504020204" pitchFamily="49" charset="0"/>
              </a:rPr>
              <a:t> reverse display=(&lt; opts &gt;);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latin typeface="Lucida Console" panose="020B0609040504020204" pitchFamily="49" charset="0"/>
              </a:rPr>
              <a:t>keylegend</a:t>
            </a:r>
            <a:r>
              <a:rPr lang="en-US" sz="1100" dirty="0">
                <a:latin typeface="Lucida Console" panose="020B0609040504020204" pitchFamily="49" charset="0"/>
              </a:rPr>
              <a:t> 'stage';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</a:t>
            </a:r>
            <a:r>
              <a:rPr lang="en-US" sz="1100" dirty="0" err="1">
                <a:latin typeface="Lucida Console" panose="020B0609040504020204" pitchFamily="49" charset="0"/>
              </a:rPr>
              <a:t>keylegend</a:t>
            </a:r>
            <a:r>
              <a:rPr lang="en-US" sz="1100" dirty="0">
                <a:latin typeface="Lucida Console" panose="020B0609040504020204" pitchFamily="49" charset="0"/>
              </a:rPr>
              <a:t> 'status' 's' 'e' 'd’ </a:t>
            </a:r>
            <a:r>
              <a:rPr lang="en-US" sz="1100" dirty="0" err="1">
                <a:latin typeface="Lucida Console" panose="020B0609040504020204" pitchFamily="49" charset="0"/>
              </a:rPr>
              <a:t>‘a</a:t>
            </a:r>
            <a:r>
              <a:rPr lang="en-US" sz="1100" dirty="0">
                <a:latin typeface="Lucida Console" panose="020B0609040504020204" pitchFamily="49" charset="0"/>
              </a:rPr>
              <a:t>’ / &lt;opts&gt;;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run;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FB76DF-8911-46A1-8327-0A74E9313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70166"/>
            <a:ext cx="3657599" cy="219455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0610DD4E-C6B8-43A5-A666-FF681A685353}"/>
              </a:ext>
            </a:extLst>
          </p:cNvPr>
          <p:cNvSpPr txBox="1">
            <a:spLocks/>
          </p:cNvSpPr>
          <p:nvPr/>
        </p:nvSpPr>
        <p:spPr>
          <a:xfrm>
            <a:off x="454023" y="4211125"/>
            <a:ext cx="8232776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We overdraw the start and end values markers.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We add the “durable responder” and information.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B1A5B0F-5192-47AE-A444-D8D1072D6B65}"/>
              </a:ext>
            </a:extLst>
          </p:cNvPr>
          <p:cNvSpPr txBox="1">
            <a:spLocks/>
          </p:cNvSpPr>
          <p:nvPr/>
        </p:nvSpPr>
        <p:spPr>
          <a:xfrm>
            <a:off x="405702" y="794673"/>
            <a:ext cx="8232776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Finally, we layer the </a:t>
            </a:r>
            <a:r>
              <a:rPr lang="en-US" dirty="0" err="1"/>
              <a:t>the</a:t>
            </a:r>
            <a:r>
              <a:rPr lang="en-US" dirty="0"/>
              <a:t> start, end and durable markers.</a:t>
            </a:r>
          </a:p>
        </p:txBody>
      </p:sp>
    </p:spTree>
    <p:extLst>
      <p:ext uri="{BB962C8B-B14F-4D97-AF65-F5344CB8AC3E}">
        <p14:creationId xmlns:p14="http://schemas.microsoft.com/office/powerpoint/2010/main" val="4055425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Chart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79707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/>
              <a:t>A waterfall chart is commonly used in the Oncology domain to track the change in tumor size for subjects in a study by treatment.  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5702" y="3665852"/>
            <a:ext cx="3418115" cy="4277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Let us see how it is built.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828853"/>
            <a:ext cx="3649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+mn-lt"/>
              </a:rPr>
              <a:t>This plot displays the change in tumor size for each patient in the study as a bar classified by treatment, sorted by percent change.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617211"/>
            <a:ext cx="4572009" cy="27432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F6D00F-DFC1-4918-9612-99040A96264E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AC1951-E3FD-44C8-81BE-349F97B7CB70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04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Chart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527727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waterfall chart is commonly used in the Oncology domain to track the change in tumor size for subjects in a study by treatment. 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89" y="1591362"/>
            <a:ext cx="3657600" cy="219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702" y="1377050"/>
            <a:ext cx="4410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proc </a:t>
            </a:r>
            <a:r>
              <a:rPr lang="en-US" sz="1400" dirty="0" err="1">
                <a:latin typeface="Lucida Console" panose="020B0609040504020204" pitchFamily="49" charset="0"/>
              </a:rPr>
              <a:t>sgplot</a:t>
            </a:r>
            <a:r>
              <a:rPr lang="en-US" sz="1400" dirty="0">
                <a:latin typeface="Lucida Console" panose="020B0609040504020204" pitchFamily="49" charset="0"/>
              </a:rPr>
              <a:t> data=</a:t>
            </a:r>
            <a:r>
              <a:rPr lang="en-US" sz="1400" dirty="0" err="1">
                <a:latin typeface="Lucida Console" panose="020B0609040504020204" pitchFamily="49" charset="0"/>
              </a:rPr>
              <a:t>TumorSize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noborder</a:t>
            </a:r>
            <a:r>
              <a:rPr lang="en-US" sz="1400" dirty="0">
                <a:latin typeface="Lucida Console" panose="020B0609040504020204" pitchFamily="49" charset="0"/>
              </a:rPr>
              <a:t>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styleattrs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datacolors</a:t>
            </a:r>
            <a:r>
              <a:rPr lang="en-US" sz="1400" dirty="0">
                <a:latin typeface="Lucida Console" panose="020B0609040504020204" pitchFamily="49" charset="0"/>
              </a:rPr>
              <a:t>=(cxbf0000  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  cx4f4f4f);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vbar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cid</a:t>
            </a:r>
            <a:r>
              <a:rPr lang="en-US" sz="1400" dirty="0">
                <a:latin typeface="Lucida Console" panose="020B0609040504020204" pitchFamily="49" charset="0"/>
              </a:rPr>
              <a:t> / response=change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group=group;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refline</a:t>
            </a:r>
            <a:r>
              <a:rPr lang="en-US" sz="1400" dirty="0">
                <a:latin typeface="Lucida Console" panose="020B0609040504020204" pitchFamily="49" charset="0"/>
              </a:rPr>
              <a:t> 20 -30;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xaxis</a:t>
            </a:r>
            <a:r>
              <a:rPr lang="en-US" sz="1400" dirty="0">
                <a:latin typeface="Lucida Console" panose="020B0609040504020204" pitchFamily="49" charset="0"/>
              </a:rPr>
              <a:t> display=none;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yaxis</a:t>
            </a:r>
            <a:r>
              <a:rPr lang="en-US" sz="1400" dirty="0">
                <a:latin typeface="Lucida Console" panose="020B0609040504020204" pitchFamily="49" charset="0"/>
              </a:rPr>
              <a:t> values=(60 to -100 by -20);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inset "C= Complete Response"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"R= Partial Response“ ...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position=</a:t>
            </a:r>
            <a:r>
              <a:rPr lang="en-US" sz="1400" dirty="0" err="1">
                <a:latin typeface="Lucida Console" panose="020B0609040504020204" pitchFamily="49" charset="0"/>
              </a:rPr>
              <a:t>bottomleft</a:t>
            </a:r>
            <a:r>
              <a:rPr lang="en-US" sz="1400" dirty="0">
                <a:latin typeface="Lucida Console" panose="020B0609040504020204" pitchFamily="49" charset="0"/>
              </a:rPr>
              <a:t> border;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dirty="0" err="1">
                <a:latin typeface="Lucida Console" panose="020B0609040504020204" pitchFamily="49" charset="0"/>
              </a:rPr>
              <a:t>keylegend</a:t>
            </a:r>
            <a:r>
              <a:rPr lang="en-US" sz="1400" dirty="0">
                <a:latin typeface="Lucida Console" panose="020B0609040504020204" pitchFamily="49" charset="0"/>
              </a:rPr>
              <a:t> / location=inside across=1    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border;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run;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3235" y="3108629"/>
            <a:ext cx="3526555" cy="67729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Lucida Console" panose="020B06090405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4D6F82-7E09-4BED-92AC-EF029C7358F9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2FDBF2-690B-4D90-845A-826201C2E5EB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6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Waterfall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DD8506-179D-49DE-A1C0-3428F7E09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88" y="1436260"/>
            <a:ext cx="3657600" cy="2608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79E9F1-53D8-4FD2-9C19-5717C2EFB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1" y="1435458"/>
            <a:ext cx="3657600" cy="256174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B9937007-70DB-49B4-8A87-56488416D074}"/>
              </a:ext>
            </a:extLst>
          </p:cNvPr>
          <p:cNvSpPr txBox="1">
            <a:spLocks/>
          </p:cNvSpPr>
          <p:nvPr/>
        </p:nvSpPr>
        <p:spPr>
          <a:xfrm>
            <a:off x="457200" y="768922"/>
            <a:ext cx="7982262" cy="490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Recently, there has been some interest in the clinical community to include treatment duration and other information with a Waterfall graph.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D5EF7E56-C7BE-42F0-AF41-A3EB55BF382F}"/>
              </a:ext>
            </a:extLst>
          </p:cNvPr>
          <p:cNvSpPr txBox="1">
            <a:spLocks/>
          </p:cNvSpPr>
          <p:nvPr/>
        </p:nvSpPr>
        <p:spPr>
          <a:xfrm>
            <a:off x="535374" y="4265882"/>
            <a:ext cx="7982262" cy="490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This 3D graph was presented by E </a:t>
            </a:r>
            <a:r>
              <a:rPr lang="en-US" sz="1400" dirty="0" err="1"/>
              <a:t>Castanon</a:t>
            </a:r>
            <a:r>
              <a:rPr lang="en-US" sz="1400" dirty="0"/>
              <a:t> Alvarez et. al. in "</a:t>
            </a:r>
            <a:r>
              <a:rPr lang="en-US" sz="1400" dirty="0">
                <a:hlinkClick r:id="rId4"/>
              </a:rPr>
              <a:t>3D waterfall plots: a better graphical representation of tumor response in oncology</a:t>
            </a:r>
            <a:r>
              <a:rPr lang="en-US" sz="1400" dirty="0"/>
              <a:t>" </a:t>
            </a:r>
            <a:r>
              <a:rPr lang="en-US" sz="1400" i="1" dirty="0"/>
              <a:t>Annals of Oncology</a:t>
            </a:r>
            <a:r>
              <a:rPr lang="en-US" sz="1400" dirty="0"/>
              <a:t>, Volume 28, Issue 3, 1 March 2017. </a:t>
            </a:r>
          </a:p>
        </p:txBody>
      </p:sp>
    </p:spTree>
    <p:extLst>
      <p:ext uri="{BB962C8B-B14F-4D97-AF65-F5344CB8AC3E}">
        <p14:creationId xmlns:p14="http://schemas.microsoft.com/office/powerpoint/2010/main" val="3737540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Waterfall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3D8F7F-856A-4FCA-9065-12F0BFDD8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05" y="1628062"/>
            <a:ext cx="3442140" cy="291237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04B91DEB-A3B4-4062-9645-20F7452A8903}"/>
              </a:ext>
            </a:extLst>
          </p:cNvPr>
          <p:cNvSpPr txBox="1">
            <a:spLocks/>
          </p:cNvSpPr>
          <p:nvPr/>
        </p:nvSpPr>
        <p:spPr>
          <a:xfrm>
            <a:off x="626364" y="1569966"/>
            <a:ext cx="4115640" cy="29615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 can create this 3D graph using a macro.</a:t>
            </a:r>
          </a:p>
          <a:p>
            <a:r>
              <a:rPr lang="en-US" sz="1800" dirty="0"/>
              <a:t>The macro takes tumor and duration data and creates a 3D model.</a:t>
            </a:r>
          </a:p>
          <a:p>
            <a:r>
              <a:rPr lang="en-US" sz="1800" dirty="0"/>
              <a:t>It then transforms the model from 3D to 2D using an Orthogonal projection.</a:t>
            </a:r>
          </a:p>
          <a:p>
            <a:r>
              <a:rPr lang="en-US" sz="1800" dirty="0"/>
              <a:t>Then, the graph is displayed using SGPLOT.</a:t>
            </a:r>
          </a:p>
          <a:p>
            <a:r>
              <a:rPr lang="en-US" sz="1800" dirty="0"/>
              <a:t>The macro is shared in a </a:t>
            </a:r>
            <a:r>
              <a:rPr lang="en-US" sz="1800" dirty="0">
                <a:hlinkClick r:id="rId3"/>
              </a:rPr>
              <a:t>Graphically Speaking Blog article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B79C7B97-6122-409E-9876-2A2B7C0ABCE8}"/>
              </a:ext>
            </a:extLst>
          </p:cNvPr>
          <p:cNvSpPr txBox="1">
            <a:spLocks/>
          </p:cNvSpPr>
          <p:nvPr/>
        </p:nvSpPr>
        <p:spPr>
          <a:xfrm>
            <a:off x="457200" y="768922"/>
            <a:ext cx="7982262" cy="490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While this 3D representation has some issues, sometimes one has to be able to make one just to present an alternative.</a:t>
            </a:r>
          </a:p>
        </p:txBody>
      </p:sp>
    </p:spTree>
    <p:extLst>
      <p:ext uri="{BB962C8B-B14F-4D97-AF65-F5344CB8AC3E}">
        <p14:creationId xmlns:p14="http://schemas.microsoft.com/office/powerpoint/2010/main" val="3047640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3D Waterfall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3727B2-ED99-4D60-B46A-4FD8DE89F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0" y="1483740"/>
            <a:ext cx="3840477" cy="2880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35100C-9CFE-4CB0-A538-80AE9FE9D8A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7" y="1483739"/>
            <a:ext cx="3840480" cy="2880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08C4FC-6863-4225-8ECE-F3F3337C7493}"/>
              </a:ext>
            </a:extLst>
          </p:cNvPr>
          <p:cNvSpPr txBox="1"/>
          <p:nvPr/>
        </p:nvSpPr>
        <p:spPr>
          <a:xfrm>
            <a:off x="1828731" y="1114408"/>
            <a:ext cx="1144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3D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18A686-D1BB-41E9-AF34-E22664498D96}"/>
              </a:ext>
            </a:extLst>
          </p:cNvPr>
          <p:cNvSpPr txBox="1"/>
          <p:nvPr/>
        </p:nvSpPr>
        <p:spPr>
          <a:xfrm>
            <a:off x="5477008" y="1083630"/>
            <a:ext cx="2510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2D Graph of same data</a:t>
            </a:r>
          </a:p>
        </p:txBody>
      </p:sp>
    </p:spTree>
    <p:extLst>
      <p:ext uri="{BB962C8B-B14F-4D97-AF65-F5344CB8AC3E}">
        <p14:creationId xmlns:p14="http://schemas.microsoft.com/office/powerpoint/2010/main" val="2155215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Swimmer+Waterfall</a:t>
            </a:r>
            <a:r>
              <a:rPr lang="en-US" dirty="0"/>
              <a:t> Chart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BE7527-6FD7-4A74-BCCC-B4796EB7B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0" y="1317486"/>
            <a:ext cx="3840477" cy="28803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3FB225-F656-426C-BECD-A65604635A4C}"/>
              </a:ext>
            </a:extLst>
          </p:cNvPr>
          <p:cNvSpPr txBox="1"/>
          <p:nvPr/>
        </p:nvSpPr>
        <p:spPr>
          <a:xfrm>
            <a:off x="294467" y="1418837"/>
            <a:ext cx="45175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Lucida Console" panose="020B0609040504020204" pitchFamily="49" charset="0"/>
              </a:rPr>
              <a:t>proc </a:t>
            </a:r>
            <a:r>
              <a:rPr lang="en-US" sz="1050" dirty="0" err="1">
                <a:latin typeface="Lucida Console" panose="020B0609040504020204" pitchFamily="49" charset="0"/>
              </a:rPr>
              <a:t>sgplot</a:t>
            </a:r>
            <a:r>
              <a:rPr lang="en-US" sz="1050" dirty="0">
                <a:latin typeface="Lucida Console" panose="020B0609040504020204" pitchFamily="49" charset="0"/>
              </a:rPr>
              <a:t> data=</a:t>
            </a:r>
            <a:r>
              <a:rPr lang="en-US" sz="1050" dirty="0" err="1">
                <a:latin typeface="Lucida Console" panose="020B0609040504020204" pitchFamily="49" charset="0"/>
              </a:rPr>
              <a:t>tumorsorted</a:t>
            </a:r>
            <a:r>
              <a:rPr lang="en-US" sz="1050" dirty="0">
                <a:latin typeface="Lucida Console" panose="020B0609040504020204" pitchFamily="49" charset="0"/>
              </a:rPr>
              <a:t> </a:t>
            </a:r>
            <a:r>
              <a:rPr lang="en-US" sz="1050" dirty="0" err="1">
                <a:latin typeface="Lucida Console" panose="020B0609040504020204" pitchFamily="49" charset="0"/>
              </a:rPr>
              <a:t>noautolegend</a:t>
            </a:r>
            <a:r>
              <a:rPr lang="en-US" sz="1050" dirty="0">
                <a:latin typeface="Lucida Console" panose="020B0609040504020204" pitchFamily="49" charset="0"/>
              </a:rPr>
              <a:t> 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   </a:t>
            </a:r>
            <a:r>
              <a:rPr lang="en-US" sz="1050" dirty="0" err="1">
                <a:latin typeface="Lucida Console" panose="020B0609040504020204" pitchFamily="49" charset="0"/>
              </a:rPr>
              <a:t>dattrmap</a:t>
            </a:r>
            <a:r>
              <a:rPr lang="en-US" sz="1050" dirty="0">
                <a:latin typeface="Lucida Console" panose="020B0609040504020204" pitchFamily="49" charset="0"/>
              </a:rPr>
              <a:t>=</a:t>
            </a:r>
            <a:r>
              <a:rPr lang="en-US" sz="1050" dirty="0" err="1">
                <a:latin typeface="Lucida Console" panose="020B0609040504020204" pitchFamily="49" charset="0"/>
              </a:rPr>
              <a:t>attrmap</a:t>
            </a:r>
            <a:r>
              <a:rPr lang="en-US" sz="10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styleattrs</a:t>
            </a:r>
            <a:r>
              <a:rPr lang="en-US" sz="1050" dirty="0">
                <a:latin typeface="Lucida Console" panose="020B0609040504020204" pitchFamily="49" charset="0"/>
              </a:rPr>
              <a:t> </a:t>
            </a:r>
            <a:r>
              <a:rPr lang="en-US" sz="1050" dirty="0" err="1">
                <a:latin typeface="Lucida Console" panose="020B0609040504020204" pitchFamily="49" charset="0"/>
              </a:rPr>
              <a:t>axisextent</a:t>
            </a:r>
            <a:r>
              <a:rPr lang="en-US" sz="1050" dirty="0">
                <a:latin typeface="Lucida Console" panose="020B0609040504020204" pitchFamily="49" charset="0"/>
              </a:rPr>
              <a:t>=data;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vbarparm</a:t>
            </a:r>
            <a:r>
              <a:rPr lang="en-US" sz="1050" dirty="0">
                <a:latin typeface="Lucida Console" panose="020B0609040504020204" pitchFamily="49" charset="0"/>
              </a:rPr>
              <a:t> category=j response=duration / y2axis;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vbarparm</a:t>
            </a:r>
            <a:r>
              <a:rPr lang="en-US" sz="1050" dirty="0">
                <a:latin typeface="Lucida Console" panose="020B0609040504020204" pitchFamily="49" charset="0"/>
              </a:rPr>
              <a:t> category=j response=response / group=drug 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         </a:t>
            </a:r>
            <a:r>
              <a:rPr lang="en-US" sz="1050" dirty="0" err="1">
                <a:latin typeface="Lucida Console" panose="020B0609040504020204" pitchFamily="49" charset="0"/>
              </a:rPr>
              <a:t>dataskin</a:t>
            </a:r>
            <a:r>
              <a:rPr lang="en-US" sz="1050" dirty="0">
                <a:latin typeface="Lucida Console" panose="020B0609040504020204" pitchFamily="49" charset="0"/>
              </a:rPr>
              <a:t>=pressed name='r' </a:t>
            </a:r>
            <a:r>
              <a:rPr lang="en-US" sz="1050" dirty="0" err="1">
                <a:latin typeface="Lucida Console" panose="020B0609040504020204" pitchFamily="49" charset="0"/>
              </a:rPr>
              <a:t>attrid</a:t>
            </a:r>
            <a:r>
              <a:rPr lang="en-US" sz="1050" dirty="0">
                <a:latin typeface="Lucida Console" panose="020B0609040504020204" pitchFamily="49" charset="0"/>
              </a:rPr>
              <a:t>=</a:t>
            </a:r>
            <a:r>
              <a:rPr lang="en-US" sz="1050" dirty="0" err="1">
                <a:latin typeface="Lucida Console" panose="020B0609040504020204" pitchFamily="49" charset="0"/>
              </a:rPr>
              <a:t>Resp</a:t>
            </a:r>
            <a:r>
              <a:rPr lang="en-US" sz="10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scatter x=j y=dropped / y2axis name='c';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text x=j y=</a:t>
            </a:r>
            <a:r>
              <a:rPr lang="en-US" sz="1050" dirty="0" err="1">
                <a:latin typeface="Lucida Console" panose="020B0609040504020204" pitchFamily="49" charset="0"/>
              </a:rPr>
              <a:t>codeloc</a:t>
            </a:r>
            <a:r>
              <a:rPr lang="en-US" sz="1050" dirty="0">
                <a:latin typeface="Lucida Console" panose="020B0609040504020204" pitchFamily="49" charset="0"/>
              </a:rPr>
              <a:t> text=code / rotate=90;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yaxis</a:t>
            </a:r>
            <a:r>
              <a:rPr lang="en-US" sz="1050" dirty="0">
                <a:latin typeface="Lucida Console" panose="020B0609040504020204" pitchFamily="49" charset="0"/>
              </a:rPr>
              <a:t> </a:t>
            </a:r>
            <a:r>
              <a:rPr lang="en-US" sz="1050" dirty="0" err="1">
                <a:latin typeface="Lucida Console" panose="020B0609040504020204" pitchFamily="49" charset="0"/>
              </a:rPr>
              <a:t>offsetmax</a:t>
            </a:r>
            <a:r>
              <a:rPr lang="en-US" sz="1050" dirty="0">
                <a:latin typeface="Lucida Console" panose="020B0609040504020204" pitchFamily="49" charset="0"/>
              </a:rPr>
              <a:t>=0.5 </a:t>
            </a:r>
            <a:r>
              <a:rPr lang="en-US" sz="1050" dirty="0" err="1">
                <a:latin typeface="Lucida Console" panose="020B0609040504020204" pitchFamily="49" charset="0"/>
              </a:rPr>
              <a:t>labelpos</a:t>
            </a:r>
            <a:r>
              <a:rPr lang="en-US" sz="1050" dirty="0">
                <a:latin typeface="Lucida Console" panose="020B0609040504020204" pitchFamily="49" charset="0"/>
              </a:rPr>
              <a:t>=datacenter grid;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y2axis </a:t>
            </a:r>
            <a:r>
              <a:rPr lang="en-US" sz="1050" dirty="0" err="1">
                <a:latin typeface="Lucida Console" panose="020B0609040504020204" pitchFamily="49" charset="0"/>
              </a:rPr>
              <a:t>offsetmin</a:t>
            </a:r>
            <a:r>
              <a:rPr lang="en-US" sz="1050" dirty="0">
                <a:latin typeface="Lucida Console" panose="020B0609040504020204" pitchFamily="49" charset="0"/>
              </a:rPr>
              <a:t>=0.55 </a:t>
            </a:r>
            <a:r>
              <a:rPr lang="en-US" sz="1050" dirty="0" err="1">
                <a:latin typeface="Lucida Console" panose="020B0609040504020204" pitchFamily="49" charset="0"/>
              </a:rPr>
              <a:t>labelpos</a:t>
            </a:r>
            <a:r>
              <a:rPr lang="en-US" sz="1050" dirty="0">
                <a:latin typeface="Lucida Console" panose="020B0609040504020204" pitchFamily="49" charset="0"/>
              </a:rPr>
              <a:t>=datacenter grid’;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xaxis</a:t>
            </a:r>
            <a:r>
              <a:rPr lang="en-US" sz="1050" dirty="0">
                <a:latin typeface="Lucida Console" panose="020B0609040504020204" pitchFamily="49" charset="0"/>
              </a:rPr>
              <a:t> display=none </a:t>
            </a:r>
            <a:r>
              <a:rPr lang="en-US" sz="1050" dirty="0" err="1">
                <a:latin typeface="Lucida Console" panose="020B0609040504020204" pitchFamily="49" charset="0"/>
              </a:rPr>
              <a:t>colorbands</a:t>
            </a:r>
            <a:r>
              <a:rPr lang="en-US" sz="1050" dirty="0">
                <a:latin typeface="Lucida Console" panose="020B0609040504020204" pitchFamily="49" charset="0"/>
              </a:rPr>
              <a:t>=odd;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keylegend</a:t>
            </a:r>
            <a:r>
              <a:rPr lang="en-US" sz="1050" dirty="0">
                <a:latin typeface="Lucida Console" panose="020B0609040504020204" pitchFamily="49" charset="0"/>
              </a:rPr>
              <a:t> 'r' / position=</a:t>
            </a:r>
            <a:r>
              <a:rPr lang="en-US" sz="1050" dirty="0" err="1">
                <a:latin typeface="Lucida Console" panose="020B0609040504020204" pitchFamily="49" charset="0"/>
              </a:rPr>
              <a:t>bottomleft</a:t>
            </a:r>
            <a:r>
              <a:rPr lang="en-US" sz="1050" dirty="0">
                <a:latin typeface="Lucida Console" panose="020B0609040504020204" pitchFamily="49" charset="0"/>
              </a:rPr>
              <a:t> location=inside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     across=1 </a:t>
            </a:r>
            <a:r>
              <a:rPr lang="en-US" sz="1050" dirty="0" err="1">
                <a:latin typeface="Lucida Console" panose="020B0609040504020204" pitchFamily="49" charset="0"/>
              </a:rPr>
              <a:t>valueattrs</a:t>
            </a:r>
            <a:r>
              <a:rPr lang="en-US" sz="1050" dirty="0">
                <a:latin typeface="Lucida Console" panose="020B0609040504020204" pitchFamily="49" charset="0"/>
              </a:rPr>
              <a:t>=(size=4) </a:t>
            </a:r>
            <a:r>
              <a:rPr lang="en-US" sz="1050" dirty="0" err="1">
                <a:latin typeface="Lucida Console" panose="020B0609040504020204" pitchFamily="49" charset="0"/>
              </a:rPr>
              <a:t>noborder</a:t>
            </a:r>
            <a:r>
              <a:rPr lang="en-US" sz="10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keylegend</a:t>
            </a:r>
            <a:r>
              <a:rPr lang="en-US" sz="1050" dirty="0">
                <a:latin typeface="Lucida Console" panose="020B0609040504020204" pitchFamily="49" charset="0"/>
              </a:rPr>
              <a:t> 'c' / position=</a:t>
            </a:r>
            <a:r>
              <a:rPr lang="en-US" sz="1050" dirty="0" err="1">
                <a:latin typeface="Lucida Console" panose="020B0609040504020204" pitchFamily="49" charset="0"/>
              </a:rPr>
              <a:t>topright</a:t>
            </a:r>
            <a:r>
              <a:rPr lang="en-US" sz="1050" dirty="0">
                <a:latin typeface="Lucida Console" panose="020B0609040504020204" pitchFamily="49" charset="0"/>
              </a:rPr>
              <a:t> location=inside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       </a:t>
            </a:r>
            <a:r>
              <a:rPr lang="en-US" sz="1050" dirty="0" err="1">
                <a:latin typeface="Lucida Console" panose="020B0609040504020204" pitchFamily="49" charset="0"/>
              </a:rPr>
              <a:t>valueattrs</a:t>
            </a:r>
            <a:r>
              <a:rPr lang="en-US" sz="1050" dirty="0">
                <a:latin typeface="Lucida Console" panose="020B0609040504020204" pitchFamily="49" charset="0"/>
              </a:rPr>
              <a:t>=(size=4) </a:t>
            </a:r>
            <a:r>
              <a:rPr lang="en-US" sz="1050" dirty="0" err="1">
                <a:latin typeface="Lucida Console" panose="020B0609040504020204" pitchFamily="49" charset="0"/>
              </a:rPr>
              <a:t>noborder</a:t>
            </a:r>
            <a:r>
              <a:rPr lang="en-US" sz="10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050" dirty="0">
                <a:latin typeface="Lucida Console" panose="020B0609040504020204" pitchFamily="49" charset="0"/>
              </a:rPr>
              <a:t>run;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2F6DF199-B572-4468-BBDB-467B6CB35603}"/>
              </a:ext>
            </a:extLst>
          </p:cNvPr>
          <p:cNvSpPr/>
          <p:nvPr/>
        </p:nvSpPr>
        <p:spPr>
          <a:xfrm>
            <a:off x="524707" y="1946887"/>
            <a:ext cx="3856311" cy="15108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Lucida Console" panose="020B0609040504020204" pitchFamily="49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EF2A6205-614D-4756-9306-B474EF47BB07}"/>
              </a:ext>
            </a:extLst>
          </p:cNvPr>
          <p:cNvSpPr/>
          <p:nvPr/>
        </p:nvSpPr>
        <p:spPr>
          <a:xfrm>
            <a:off x="524707" y="2116223"/>
            <a:ext cx="4134379" cy="29899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Lucida Console" panose="020B0609040504020204" pitchFamily="49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E1C298A1-B284-4D84-9130-778476345EC0}"/>
              </a:ext>
            </a:extLst>
          </p:cNvPr>
          <p:cNvSpPr/>
          <p:nvPr/>
        </p:nvSpPr>
        <p:spPr>
          <a:xfrm>
            <a:off x="524707" y="2697831"/>
            <a:ext cx="3717611" cy="22123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Lucida Console" panose="020B0609040504020204" pitchFamily="49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xmlns="" id="{6407985E-9D96-41F6-A661-210F63BD5EEA}"/>
              </a:ext>
            </a:extLst>
          </p:cNvPr>
          <p:cNvSpPr/>
          <p:nvPr/>
        </p:nvSpPr>
        <p:spPr>
          <a:xfrm>
            <a:off x="524707" y="2912848"/>
            <a:ext cx="3922885" cy="175555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94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Swimmer+Waterfall</a:t>
            </a:r>
            <a:r>
              <a:rPr lang="en-US" dirty="0"/>
              <a:t> Chart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BE7527-6FD7-4A74-BCCC-B4796EB7B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72" y="1213240"/>
            <a:ext cx="3840477" cy="288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47BA15-ED28-4E5C-B2EA-747FBF301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8" y="1213239"/>
            <a:ext cx="3840477" cy="2880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A93176-1342-4070-B6BD-C6FA47AB2A29}"/>
              </a:ext>
            </a:extLst>
          </p:cNvPr>
          <p:cNvSpPr txBox="1"/>
          <p:nvPr/>
        </p:nvSpPr>
        <p:spPr>
          <a:xfrm>
            <a:off x="2210138" y="813130"/>
            <a:ext cx="96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SGPLOT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81015D-445C-4D4F-A41F-6C533E3E25BD}"/>
              </a:ext>
            </a:extLst>
          </p:cNvPr>
          <p:cNvSpPr txBox="1"/>
          <p:nvPr/>
        </p:nvSpPr>
        <p:spPr>
          <a:xfrm>
            <a:off x="6254850" y="813129"/>
            <a:ext cx="569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GTL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D477193-75DB-4D92-B0E5-8F548D84C211}"/>
              </a:ext>
            </a:extLst>
          </p:cNvPr>
          <p:cNvSpPr txBox="1">
            <a:spLocks/>
          </p:cNvSpPr>
          <p:nvPr/>
        </p:nvSpPr>
        <p:spPr>
          <a:xfrm>
            <a:off x="1105105" y="4086119"/>
            <a:ext cx="3320200" cy="38779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Note the Duration axis is on the right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3D8033AC-4BB7-4CC5-BB30-E459C98D40D7}"/>
              </a:ext>
            </a:extLst>
          </p:cNvPr>
          <p:cNvSpPr txBox="1">
            <a:spLocks/>
          </p:cNvSpPr>
          <p:nvPr/>
        </p:nvSpPr>
        <p:spPr>
          <a:xfrm>
            <a:off x="5346019" y="4086119"/>
            <a:ext cx="2820013" cy="38779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Note both y-axes are on the left </a:t>
            </a:r>
          </a:p>
        </p:txBody>
      </p:sp>
    </p:spTree>
    <p:extLst>
      <p:ext uri="{BB962C8B-B14F-4D97-AF65-F5344CB8AC3E}">
        <p14:creationId xmlns:p14="http://schemas.microsoft.com/office/powerpoint/2010/main" val="204612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of LFT Shift from Baseline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467767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/>
              <a:t>This graph displays the LFT shifts from baseline to maximum by lab test. 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4027312"/>
            <a:ext cx="3418115" cy="4277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Let us see how it is built.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702" y="1273695"/>
            <a:ext cx="3649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This graph is paneled by the lab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Four cells are automatically produced using test as the panel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Maximum by baseline values are plotted with clinical levels of concern and reference line.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0" y="1538770"/>
            <a:ext cx="4572000" cy="205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C8880B-3FFB-4CD0-965D-39806041212D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39E9C7-21D5-4403-BA4A-EED76C763C63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2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ODS Graphics is the new way of creating graphs in SAS.</a:t>
            </a:r>
          </a:p>
          <a:p>
            <a:pPr>
              <a:spcAft>
                <a:spcPts val="300"/>
              </a:spcAft>
            </a:pPr>
            <a:r>
              <a:rPr lang="en-US" dirty="0"/>
              <a:t>ODS Graphics was first released in SAS 9.2 to create automatic graphs from SAS procedures.</a:t>
            </a:r>
          </a:p>
          <a:p>
            <a:pPr>
              <a:spcAft>
                <a:spcPts val="300"/>
              </a:spcAft>
            </a:pPr>
            <a:r>
              <a:rPr lang="en-US" dirty="0"/>
              <a:t>The software continues to be enhanced to make all Graphs easier.</a:t>
            </a:r>
          </a:p>
          <a:p>
            <a:pPr>
              <a:spcAft>
                <a:spcPts val="300"/>
              </a:spcAft>
            </a:pPr>
            <a:r>
              <a:rPr lang="en-US" dirty="0"/>
              <a:t>This paper presents ways to create Clinical Graphs using SAS 9.4 SGPLOT and SGPANEL procedures.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2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of LFT Shift from Baseline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9765" y="768922"/>
            <a:ext cx="7982262" cy="48075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/>
              <a:t>Clinical concern levels are customized by test. 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32" y="1696351"/>
            <a:ext cx="4572009" cy="2057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765" y="1345540"/>
            <a:ext cx="3815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title "Panel of LFT Shift ...”;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footnote1 j=l "For ALAT, ASAT ...”;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footnote2 j=l "For BILTOT, ...”;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sgpanel</a:t>
            </a:r>
            <a:r>
              <a:rPr lang="en-US" sz="1200" dirty="0">
                <a:latin typeface="Lucida Console" panose="020B0609040504020204" pitchFamily="49" charset="0"/>
              </a:rPr>
              <a:t> data=</a:t>
            </a:r>
            <a:r>
              <a:rPr lang="en-US" sz="1200" dirty="0" err="1">
                <a:latin typeface="Lucida Console" panose="020B0609040504020204" pitchFamily="49" charset="0"/>
              </a:rPr>
              <a:t>LFTShiftNormRef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panelby</a:t>
            </a:r>
            <a:r>
              <a:rPr lang="en-US" sz="1200" dirty="0">
                <a:latin typeface="Lucida Console" panose="020B0609040504020204" pitchFamily="49" charset="0"/>
              </a:rPr>
              <a:t> Test / layout=panel columns=4  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   spacing=10 </a:t>
            </a:r>
            <a:r>
              <a:rPr lang="en-US" sz="1200" dirty="0" err="1">
                <a:latin typeface="Lucida Console" panose="020B0609040504020204" pitchFamily="49" charset="0"/>
              </a:rPr>
              <a:t>novarname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scatter x=base y=max / group=drug;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ref / axis=Y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   </a:t>
            </a:r>
            <a:r>
              <a:rPr lang="en-US" sz="1200" dirty="0" err="1">
                <a:latin typeface="Lucida Console" panose="020B0609040504020204" pitchFamily="49" charset="0"/>
              </a:rPr>
              <a:t>lineattrs</a:t>
            </a:r>
            <a:r>
              <a:rPr lang="en-US" sz="1200" dirty="0">
                <a:latin typeface="Lucida Console" panose="020B0609040504020204" pitchFamily="49" charset="0"/>
              </a:rPr>
              <a:t>=(pattern=dash);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ref / axis=X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   </a:t>
            </a:r>
            <a:r>
              <a:rPr lang="en-US" sz="1200" dirty="0" err="1">
                <a:latin typeface="Lucida Console" panose="020B0609040504020204" pitchFamily="49" charset="0"/>
              </a:rPr>
              <a:t>lineattrs</a:t>
            </a:r>
            <a:r>
              <a:rPr lang="en-US" sz="1200" dirty="0">
                <a:latin typeface="Lucida Console" panose="020B0609040504020204" pitchFamily="49" charset="0"/>
              </a:rPr>
              <a:t>=(pattern=dash);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rowaxis</a:t>
            </a:r>
            <a:r>
              <a:rPr lang="en-US" sz="1200" dirty="0">
                <a:latin typeface="Lucida Console" panose="020B0609040504020204" pitchFamily="49" charset="0"/>
              </a:rPr>
              <a:t> integer min=0 max=4;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colaxis</a:t>
            </a:r>
            <a:r>
              <a:rPr lang="en-US" sz="1200" dirty="0">
                <a:latin typeface="Lucida Console" panose="020B0609040504020204" pitchFamily="49" charset="0"/>
              </a:rPr>
              <a:t> integer min=0 max=4;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keylegend</a:t>
            </a:r>
            <a:r>
              <a:rPr lang="en-US" sz="1200" dirty="0">
                <a:latin typeface="Lucida Console" panose="020B0609040504020204" pitchFamily="49" charset="0"/>
              </a:rPr>
              <a:t> / title="" </a:t>
            </a:r>
            <a:r>
              <a:rPr lang="en-US" sz="1200" dirty="0" err="1">
                <a:latin typeface="Lucida Console" panose="020B0609040504020204" pitchFamily="49" charset="0"/>
              </a:rPr>
              <a:t>noborder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run;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8318209" y="2122446"/>
            <a:ext cx="355600" cy="301045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349" y="2672081"/>
            <a:ext cx="2686856" cy="355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03169" y="2116271"/>
            <a:ext cx="3421984" cy="355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466552-FE94-4AEC-B997-F6A9193B314A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D1788F-5C26-48C6-B4A4-4B4D6776DBD3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90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Panel by Test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318198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graph shows the lab results by test.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4214687"/>
            <a:ext cx="3418115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Let us see how it is built.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702" y="1129154"/>
            <a:ext cx="3649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 use the SGPANEL procedure with PANELBY=test.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Each test has varying range of response values, so the y axis ranges are not uniform.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Each cell displays a Box Plot of the values by visit with overlay of all the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Each cell has its own clinical concern levels.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0" y="1726145"/>
            <a:ext cx="4572000" cy="20573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EBFAA8-F840-47A0-9F02-F1C998995977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F0C9CE-37C9-42BC-B05C-7E683580F542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73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Panel by Test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48075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/>
              <a:t>Clinical concern levels are customized by test. 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7" y="2043673"/>
            <a:ext cx="3657600" cy="1645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7805"/>
            <a:ext cx="4886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title 'WBC and Differential: Weeks 1-6';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proc </a:t>
            </a:r>
            <a:r>
              <a:rPr lang="en-US" sz="1200" dirty="0" err="1">
                <a:latin typeface="Lucida Console" panose="020B0609040504020204" pitchFamily="49" charset="0"/>
              </a:rPr>
              <a:t>sgpanel</a:t>
            </a:r>
            <a:r>
              <a:rPr lang="en-US" sz="1200" dirty="0">
                <a:latin typeface="Lucida Console" panose="020B0609040504020204" pitchFamily="49" charset="0"/>
              </a:rPr>
              <a:t> data=labs2 </a:t>
            </a:r>
            <a:r>
              <a:rPr lang="en-US" sz="1200" dirty="0" err="1">
                <a:latin typeface="Lucida Console" panose="020B0609040504020204" pitchFamily="49" charset="0"/>
              </a:rPr>
              <a:t>noautolegend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panelby</a:t>
            </a:r>
            <a:r>
              <a:rPr lang="en-US" sz="1200" dirty="0">
                <a:latin typeface="Lucida Console" panose="020B0609040504020204" pitchFamily="49" charset="0"/>
              </a:rPr>
              <a:t> line /</a:t>
            </a:r>
            <a:r>
              <a:rPr lang="en-US" sz="1200" dirty="0" err="1">
                <a:latin typeface="Lucida Console" panose="020B0609040504020204" pitchFamily="49" charset="0"/>
              </a:rPr>
              <a:t>onepanel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uniscale</a:t>
            </a:r>
            <a:r>
              <a:rPr lang="en-US" sz="1200" dirty="0">
                <a:latin typeface="Lucida Console" panose="020B0609040504020204" pitchFamily="49" charset="0"/>
              </a:rPr>
              <a:t>=column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        layout=</a:t>
            </a:r>
            <a:r>
              <a:rPr lang="en-US" sz="1200" dirty="0" err="1">
                <a:latin typeface="Lucida Console" panose="020B0609040504020204" pitchFamily="49" charset="0"/>
              </a:rPr>
              <a:t>rowlattice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noheader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band x=</a:t>
            </a:r>
            <a:r>
              <a:rPr lang="en-US" sz="1200" dirty="0" err="1">
                <a:latin typeface="Lucida Console" panose="020B0609040504020204" pitchFamily="49" charset="0"/>
              </a:rPr>
              <a:t>visitnum</a:t>
            </a:r>
            <a:r>
              <a:rPr lang="en-US" sz="1200" dirty="0">
                <a:latin typeface="Lucida Console" panose="020B0609040504020204" pitchFamily="49" charset="0"/>
              </a:rPr>
              <a:t> lower=</a:t>
            </a:r>
            <a:r>
              <a:rPr lang="en-US" sz="1200" dirty="0" err="1">
                <a:latin typeface="Lucida Console" panose="020B0609040504020204" pitchFamily="49" charset="0"/>
              </a:rPr>
              <a:t>numlow</a:t>
            </a:r>
            <a:r>
              <a:rPr lang="en-US" sz="1200" dirty="0">
                <a:latin typeface="Lucida Console" panose="020B0609040504020204" pitchFamily="49" charset="0"/>
              </a:rPr>
              <a:t> upper=</a:t>
            </a:r>
            <a:r>
              <a:rPr lang="en-US" sz="1200" dirty="0" err="1">
                <a:latin typeface="Lucida Console" panose="020B0609040504020204" pitchFamily="49" charset="0"/>
              </a:rPr>
              <a:t>numhi</a:t>
            </a:r>
            <a:r>
              <a:rPr lang="en-US" sz="1200" dirty="0">
                <a:latin typeface="Lucida Console" panose="020B0609040504020204" pitchFamily="49" charset="0"/>
              </a:rPr>
              <a:t> /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     transparency=0.9 </a:t>
            </a:r>
            <a:r>
              <a:rPr lang="en-US" sz="1200" dirty="0" err="1">
                <a:latin typeface="Lucida Console" panose="020B0609040504020204" pitchFamily="49" charset="0"/>
              </a:rPr>
              <a:t>fillattrs</a:t>
            </a:r>
            <a:r>
              <a:rPr lang="en-US" sz="1200" dirty="0">
                <a:latin typeface="Lucida Console" panose="020B0609040504020204" pitchFamily="49" charset="0"/>
              </a:rPr>
              <a:t>=(color=yellow);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numlow</a:t>
            </a:r>
            <a:r>
              <a:rPr lang="en-US" sz="1200" dirty="0">
                <a:latin typeface="Lucida Console" panose="020B0609040504020204" pitchFamily="49" charset="0"/>
              </a:rPr>
              <a:t> / label </a:t>
            </a:r>
            <a:r>
              <a:rPr lang="en-US" sz="1200" dirty="0" err="1">
                <a:latin typeface="Lucida Console" panose="020B0609040504020204" pitchFamily="49" charset="0"/>
              </a:rPr>
              <a:t>noclip</a:t>
            </a:r>
            <a:r>
              <a:rPr lang="en-US" sz="1200" dirty="0">
                <a:latin typeface="Lucida Console" panose="020B0609040504020204" pitchFamily="49" charset="0"/>
              </a:rPr>
              <a:t> &lt;options&gt;;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refline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numhi</a:t>
            </a:r>
            <a:r>
              <a:rPr lang="en-US" sz="1200" dirty="0">
                <a:latin typeface="Lucida Console" panose="020B0609040504020204" pitchFamily="49" charset="0"/>
              </a:rPr>
              <a:t> / label </a:t>
            </a:r>
            <a:r>
              <a:rPr lang="en-US" sz="1200" dirty="0" err="1">
                <a:latin typeface="Lucida Console" panose="020B0609040504020204" pitchFamily="49" charset="0"/>
              </a:rPr>
              <a:t>noclip</a:t>
            </a:r>
            <a:r>
              <a:rPr lang="en-US" sz="1200" dirty="0">
                <a:latin typeface="Lucida Console" panose="020B0609040504020204" pitchFamily="49" charset="0"/>
              </a:rPr>
              <a:t> &lt;options&gt;;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scatter x=</a:t>
            </a:r>
            <a:r>
              <a:rPr lang="en-US" sz="1200" dirty="0" err="1">
                <a:latin typeface="Lucida Console" panose="020B0609040504020204" pitchFamily="49" charset="0"/>
              </a:rPr>
              <a:t>visitnum</a:t>
            </a:r>
            <a:r>
              <a:rPr lang="en-US" sz="1200" dirty="0">
                <a:latin typeface="Lucida Console" panose="020B0609040504020204" pitchFamily="49" charset="0"/>
              </a:rPr>
              <a:t> y=result / jitter;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vbox</a:t>
            </a:r>
            <a:r>
              <a:rPr lang="en-US" sz="1200" dirty="0">
                <a:latin typeface="Lucida Console" panose="020B0609040504020204" pitchFamily="49" charset="0"/>
              </a:rPr>
              <a:t> result / category=</a:t>
            </a:r>
            <a:r>
              <a:rPr lang="en-US" sz="1200" dirty="0" err="1">
                <a:latin typeface="Lucida Console" panose="020B0609040504020204" pitchFamily="49" charset="0"/>
              </a:rPr>
              <a:t>visitnum</a:t>
            </a:r>
            <a:r>
              <a:rPr lang="en-US" sz="1200" dirty="0">
                <a:latin typeface="Lucida Console" panose="020B0609040504020204" pitchFamily="49" charset="0"/>
              </a:rPr>
              <a:t> &lt;options&gt;;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inset label / position=</a:t>
            </a:r>
            <a:r>
              <a:rPr lang="en-US" sz="1200" dirty="0" err="1">
                <a:latin typeface="Lucida Console" panose="020B0609040504020204" pitchFamily="49" charset="0"/>
              </a:rPr>
              <a:t>topleft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rowaxis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</a:t>
            </a:r>
            <a:r>
              <a:rPr lang="en-US" sz="1200" dirty="0" err="1">
                <a:latin typeface="Lucida Console" panose="020B0609040504020204" pitchFamily="49" charset="0"/>
              </a:rPr>
              <a:t>offsetmax</a:t>
            </a:r>
            <a:r>
              <a:rPr lang="en-US" sz="1200" dirty="0">
                <a:latin typeface="Lucida Console" panose="020B0609040504020204" pitchFamily="49" charset="0"/>
              </a:rPr>
              <a:t>=0.15 grid;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  </a:t>
            </a:r>
            <a:r>
              <a:rPr lang="en-US" sz="1200" dirty="0" err="1">
                <a:latin typeface="Lucida Console" panose="020B0609040504020204" pitchFamily="49" charset="0"/>
              </a:rPr>
              <a:t>colaxis</a:t>
            </a:r>
            <a:r>
              <a:rPr lang="en-US" sz="1200" dirty="0">
                <a:latin typeface="Lucida Console" panose="020B0609040504020204" pitchFamily="49" charset="0"/>
              </a:rPr>
              <a:t> display=(</a:t>
            </a:r>
            <a:r>
              <a:rPr lang="en-US" sz="1200" dirty="0" err="1">
                <a:latin typeface="Lucida Console" panose="020B0609040504020204" pitchFamily="49" charset="0"/>
              </a:rPr>
              <a:t>nolabel</a:t>
            </a:r>
            <a:r>
              <a:rPr lang="en-US" sz="1200" dirty="0">
                <a:latin typeface="Lucida Console" panose="020B0609040504020204" pitchFamily="49" charset="0"/>
              </a:rPr>
              <a:t>)  </a:t>
            </a:r>
            <a:r>
              <a:rPr lang="en-US" sz="1200" dirty="0" err="1">
                <a:latin typeface="Lucida Console" panose="020B0609040504020204" pitchFamily="49" charset="0"/>
              </a:rPr>
              <a:t>valueattrs</a:t>
            </a:r>
            <a:r>
              <a:rPr lang="en-US" sz="1200" dirty="0">
                <a:latin typeface="Lucida Console" panose="020B0609040504020204" pitchFamily="49" charset="0"/>
              </a:rPr>
              <a:t>=(size=7);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run;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7978764" y="2238298"/>
            <a:ext cx="355600" cy="301045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6904" y="3432686"/>
            <a:ext cx="3560616" cy="14363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47721" y="1963696"/>
            <a:ext cx="3539799" cy="35000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47721" y="2707971"/>
            <a:ext cx="3680844" cy="35000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F52058-C3C1-4881-B801-0F1F0F197B8D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B9ED9C-A029-4A65-BD06-DC454F349CA0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97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10464" y="1302328"/>
            <a:ext cx="8201025" cy="2001779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SAS 9.4 release of ODS Graphics makes it easier to create clinical graphs.</a:t>
            </a:r>
          </a:p>
          <a:p>
            <a:pPr>
              <a:spcAft>
                <a:spcPts val="800"/>
              </a:spcAft>
            </a:pPr>
            <a:r>
              <a:rPr lang="en-US" dirty="0"/>
              <a:t>You can use the SGPLOT procedure for single cell graphs.</a:t>
            </a:r>
          </a:p>
          <a:p>
            <a:pPr>
              <a:spcAft>
                <a:spcPts val="800"/>
              </a:spcAft>
            </a:pPr>
            <a:r>
              <a:rPr lang="en-US" dirty="0"/>
              <a:t>You can use the SGPANEL procedure for class panels.</a:t>
            </a:r>
          </a:p>
          <a:p>
            <a:pPr>
              <a:spcAft>
                <a:spcPts val="800"/>
              </a:spcAft>
            </a:pPr>
            <a:r>
              <a:rPr lang="en-US" dirty="0"/>
              <a:t>You can use GTL for more complex layouts.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2FA0D5-3D9E-4E99-8B66-805365D730C5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121B77-D48E-49B3-8F78-5E190FB82F91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2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05702" y="1819394"/>
            <a:ext cx="4637353" cy="1576970"/>
          </a:xfrm>
          <a:prstGeom prst="rect">
            <a:avLst/>
          </a:prstGeom>
        </p:spPr>
        <p:txBody>
          <a:bodyPr/>
          <a:lstStyle/>
          <a:p>
            <a:pPr marL="336550" lvl="1" indent="0">
              <a:buNone/>
            </a:pPr>
            <a:r>
              <a:rPr lang="en-US" sz="2400" dirty="0"/>
              <a:t>Examples presented in this paper are from the book:</a:t>
            </a:r>
          </a:p>
          <a:p>
            <a:pPr marL="336550" lvl="1" indent="0">
              <a:buNone/>
            </a:pPr>
            <a:r>
              <a:rPr lang="en-US" sz="2400" dirty="0"/>
              <a:t> “</a:t>
            </a:r>
            <a:r>
              <a:rPr lang="en-US" sz="2400" dirty="0">
                <a:hlinkClick r:id="rId2"/>
              </a:rPr>
              <a:t>Clinical Graphs Using SAS</a:t>
            </a:r>
            <a:r>
              <a:rPr lang="en-US" sz="2400" dirty="0"/>
              <a:t>”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28" y="801657"/>
            <a:ext cx="2926080" cy="36124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917DD8-E363-450F-893A-2EE8D6F070CF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B0149E-B148-471D-9986-75210445C63E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6550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2937" y="839969"/>
            <a:ext cx="8201025" cy="1046440"/>
          </a:xfrm>
          <a:prstGeom prst="rect">
            <a:avLst/>
          </a:prstGeom>
        </p:spPr>
        <p:txBody>
          <a:bodyPr/>
          <a:lstStyle/>
          <a:p>
            <a:pPr marL="679450" lvl="1" indent="-342900"/>
            <a:r>
              <a:rPr lang="en-US" dirty="0">
                <a:hlinkClick r:id="rId2"/>
              </a:rPr>
              <a:t>Graph Focus Area Page on Support.sas.com.</a:t>
            </a:r>
            <a:endParaRPr lang="en-US" dirty="0"/>
          </a:p>
          <a:p>
            <a:pPr marL="679450" lvl="1" indent="-342900"/>
            <a:r>
              <a:rPr lang="en-US" dirty="0">
                <a:hlinkClick r:id="rId3"/>
              </a:rPr>
              <a:t>Graphically Speaking Blog at:  http://blogs.sas.com/content/graphicallyspeaking/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68" r="4704"/>
          <a:stretch/>
        </p:blipFill>
        <p:spPr>
          <a:xfrm>
            <a:off x="1666768" y="2077154"/>
            <a:ext cx="2676342" cy="2103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s://chart.googleapis.com/chart?cht=qr&amp;chs=256x256&amp;chld=Q&amp;chl=http://blogs.sas.com/content/graphicallyspeaking/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11144" r="9995" b="10649"/>
          <a:stretch/>
        </p:blipFill>
        <p:spPr bwMode="auto">
          <a:xfrm>
            <a:off x="5074170" y="2097940"/>
            <a:ext cx="2173574" cy="21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7788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SAS Press Books on Graphics</a:t>
            </a:r>
          </a:p>
        </p:txBody>
      </p:sp>
      <p:pic>
        <p:nvPicPr>
          <p:cNvPr id="1026" name="Picture 2" descr="SAS® ODS Graphics Designer by Example: A Visual Guide to Creating Graphs Interactively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4" y="1438276"/>
            <a:ext cx="182851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Started with the Graph Template Language in SAS®: Examples, Tips, and Techniques for Creating Custom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87" y="1438275"/>
            <a:ext cx="182851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tistical Graphics Procedures by Example: Effective Graphs Using SAS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20" y="1438274"/>
            <a:ext cx="182851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7A52E8-373C-44C2-B5E2-DD1AA77D69E6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CD0C1C-49AA-4260-B01B-9DD95AD4910D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573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562" y="927111"/>
            <a:ext cx="439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The SGPLOT graph has the following features:</a:t>
            </a:r>
          </a:p>
          <a:p>
            <a:endParaRPr lang="en-US" sz="1800" dirty="0"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4" y="1492237"/>
            <a:ext cx="4474564" cy="2273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443" y="3867103"/>
            <a:ext cx="744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In this graph note the axis labels are colored to match the data they represent.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6443" y="1390854"/>
            <a:ext cx="4162993" cy="2476249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/>
              <a:t>Zero or more titles. </a:t>
            </a:r>
          </a:p>
          <a:p>
            <a:pPr marL="285750" indent="-285750"/>
            <a:r>
              <a:rPr lang="en-US" dirty="0"/>
              <a:t>Zero or more footnotes. </a:t>
            </a:r>
          </a:p>
          <a:p>
            <a:pPr marL="285750" indent="-285750"/>
            <a:r>
              <a:rPr lang="en-US" dirty="0"/>
              <a:t>One region in the middle that is used to display the data. </a:t>
            </a:r>
          </a:p>
          <a:p>
            <a:pPr marL="285750" indent="-285750"/>
            <a:r>
              <a:rPr lang="en-US" dirty="0"/>
              <a:t>One or more plots that are used to display the data. </a:t>
            </a:r>
          </a:p>
          <a:p>
            <a:pPr marL="285750" indent="-285750"/>
            <a:r>
              <a:rPr lang="en-US" dirty="0"/>
              <a:t>A set of axes that are shared by the plots in the cell. </a:t>
            </a:r>
          </a:p>
          <a:p>
            <a:pPr marL="285750" indent="-285750"/>
            <a:r>
              <a:rPr lang="en-US" dirty="0"/>
              <a:t>Zero or more legends. </a:t>
            </a:r>
          </a:p>
          <a:p>
            <a:pPr marL="285750" indent="-285750"/>
            <a:r>
              <a:rPr lang="en-US" dirty="0"/>
              <a:t>Zero or more insets.</a:t>
            </a:r>
          </a:p>
        </p:txBody>
      </p:sp>
    </p:spTree>
    <p:extLst>
      <p:ext uri="{BB962C8B-B14F-4D97-AF65-F5344CB8AC3E}">
        <p14:creationId xmlns:p14="http://schemas.microsoft.com/office/powerpoint/2010/main" val="175949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642" y="1359680"/>
            <a:ext cx="7099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Basic Plots: </a:t>
            </a:r>
            <a:r>
              <a:rPr lang="en-US" sz="2000" dirty="0">
                <a:latin typeface="+mn-lt"/>
              </a:rPr>
              <a:t>Such as scatter, series, and so 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Fit and Confidence Plots: </a:t>
            </a:r>
            <a:r>
              <a:rPr lang="en-US" sz="2000" dirty="0">
                <a:latin typeface="+mn-lt"/>
              </a:rPr>
              <a:t>Such as regression and loess plots.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Distribution plots: </a:t>
            </a:r>
            <a:r>
              <a:rPr lang="en-US" sz="2000" dirty="0">
                <a:latin typeface="+mn-lt"/>
              </a:rPr>
              <a:t>Such as histograms and box plots.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Categorical Plots: </a:t>
            </a:r>
            <a:r>
              <a:rPr lang="en-US" sz="2000" dirty="0">
                <a:latin typeface="+mn-lt"/>
              </a:rPr>
              <a:t>Such as bar charts and dot plots.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Other:  </a:t>
            </a:r>
            <a:r>
              <a:rPr lang="en-US" sz="2000" dirty="0">
                <a:latin typeface="+mn-lt"/>
              </a:rPr>
              <a:t>Reference line, Inset, Legend, etc.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743" y="1107319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642" y="805682"/>
            <a:ext cx="247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</a:rPr>
              <a:t>Plot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642" y="3452561"/>
            <a:ext cx="77961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</a:rPr>
              <a:t>SG procedure uses the process of combining compatible plot statements in layers to create the final graph.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383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593" y="754102"/>
            <a:ext cx="262743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</a:rPr>
              <a:t>Plot Combinations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594" y="1358390"/>
            <a:ext cx="67979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Basic and Fit plots can be combined with each other and “Other” plots.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Distribution plots can only be combined with other plots in same group and “Other” plots.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Categorical plots can only be combined with other plots in same group and “Other” plots.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593" y="3553428"/>
            <a:ext cx="726633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</a:rPr>
              <a:t>Now let us review how to create some popular clinical graphs using SAS 9.4 features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331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FCDA4C-53EA-433D-BB5E-7746E7CD0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1" y="2090261"/>
            <a:ext cx="2743200" cy="2057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B708EF-A34B-43E7-A762-229A93968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94" y="2090261"/>
            <a:ext cx="2743198" cy="2057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13E744-60F3-40F9-9C4D-691986A02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6" y="2090261"/>
            <a:ext cx="2743198" cy="2057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3671DA-51DF-49DB-84FB-4FA5413B1158}"/>
              </a:ext>
            </a:extLst>
          </p:cNvPr>
          <p:cNvSpPr txBox="1"/>
          <p:nvPr/>
        </p:nvSpPr>
        <p:spPr>
          <a:xfrm>
            <a:off x="445008" y="429805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proc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sgplot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data=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sashelp.heart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reg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x=weight y=cholesterol / cli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clm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run;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E07F71-DCA8-4912-AD7E-8D03860B3E07}"/>
              </a:ext>
            </a:extLst>
          </p:cNvPr>
          <p:cNvSpPr txBox="1"/>
          <p:nvPr/>
        </p:nvSpPr>
        <p:spPr>
          <a:xfrm>
            <a:off x="3287028" y="4298057"/>
            <a:ext cx="266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proc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sgplot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data=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sashelp.heart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vbar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deathcause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/ response=systolic;</a:t>
            </a:r>
          </a:p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run;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3FD7E1-1023-4A36-B212-9589D37340D4}"/>
              </a:ext>
            </a:extLst>
          </p:cNvPr>
          <p:cNvSpPr txBox="1"/>
          <p:nvPr/>
        </p:nvSpPr>
        <p:spPr>
          <a:xfrm>
            <a:off x="6239260" y="4298057"/>
            <a:ext cx="290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proc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sgplot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data=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sashelp.heart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00" dirty="0">
                <a:latin typeface="Lucida Console" panose="020B0609040504020204" pitchFamily="49" charset="0"/>
              </a:rPr>
              <a:t>  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vbox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 cholesterol / category=</a:t>
            </a:r>
            <a:r>
              <a:rPr lang="en-US" sz="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deathcause</a:t>
            </a:r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800" dirty="0">
                <a:latin typeface="Lucida Console" panose="020B0609040504020204" pitchFamily="49" charset="0"/>
                <a:cs typeface="Courier New" panose="02070309020205020404" pitchFamily="49" charset="0"/>
              </a:rPr>
              <a:t>run;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C184B-36B9-4834-9718-03183A66109F}"/>
              </a:ext>
            </a:extLst>
          </p:cNvPr>
          <p:cNvSpPr txBox="1"/>
          <p:nvPr/>
        </p:nvSpPr>
        <p:spPr>
          <a:xfrm>
            <a:off x="673313" y="1046755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Regression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3F29C4-2205-4D06-8D11-0B328A1D6C53}"/>
              </a:ext>
            </a:extLst>
          </p:cNvPr>
          <p:cNvSpPr txBox="1"/>
          <p:nvPr/>
        </p:nvSpPr>
        <p:spPr>
          <a:xfrm>
            <a:off x="638175" y="649224"/>
            <a:ext cx="811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Many graphs need only one plot statement.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F7AF0F-2787-4C21-881A-546AB2B3BB3A}"/>
              </a:ext>
            </a:extLst>
          </p:cNvPr>
          <p:cNvSpPr txBox="1"/>
          <p:nvPr/>
        </p:nvSpPr>
        <p:spPr>
          <a:xfrm>
            <a:off x="673313" y="133969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Bar chart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A0E865-6B70-4233-A2DE-E6AB049D254B}"/>
              </a:ext>
            </a:extLst>
          </p:cNvPr>
          <p:cNvSpPr txBox="1"/>
          <p:nvPr/>
        </p:nvSpPr>
        <p:spPr>
          <a:xfrm>
            <a:off x="673313" y="1626771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 Box plot</a:t>
            </a:r>
          </a:p>
        </p:txBody>
      </p:sp>
    </p:spTree>
    <p:extLst>
      <p:ext uri="{BB962C8B-B14F-4D97-AF65-F5344CB8AC3E}">
        <p14:creationId xmlns:p14="http://schemas.microsoft.com/office/powerpoint/2010/main" val="1038443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Graphs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C18F76-8E29-4AA0-AE59-7DE773F9CC90}"/>
              </a:ext>
            </a:extLst>
          </p:cNvPr>
          <p:cNvSpPr/>
          <p:nvPr/>
        </p:nvSpPr>
        <p:spPr>
          <a:xfrm>
            <a:off x="136916" y="4567110"/>
            <a:ext cx="186791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B9DF4B-76DD-4C36-BAC3-0E882EE7ACCA}"/>
              </a:ext>
            </a:extLst>
          </p:cNvPr>
          <p:cNvSpPr/>
          <p:nvPr/>
        </p:nvSpPr>
        <p:spPr>
          <a:xfrm>
            <a:off x="6362497" y="4567110"/>
            <a:ext cx="2634808" cy="50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C184B-36B9-4834-9718-03183A66109F}"/>
              </a:ext>
            </a:extLst>
          </p:cNvPr>
          <p:cNvSpPr txBox="1"/>
          <p:nvPr/>
        </p:nvSpPr>
        <p:spPr>
          <a:xfrm>
            <a:off x="673313" y="1046755"/>
            <a:ext cx="18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Swimmer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3F29C4-2205-4D06-8D11-0B328A1D6C53}"/>
              </a:ext>
            </a:extLst>
          </p:cNvPr>
          <p:cNvSpPr txBox="1"/>
          <p:nvPr/>
        </p:nvSpPr>
        <p:spPr>
          <a:xfrm>
            <a:off x="638175" y="649224"/>
            <a:ext cx="811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Complex clinical graphs can be made by layering plot statements.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F7AF0F-2787-4C21-881A-546AB2B3BB3A}"/>
              </a:ext>
            </a:extLst>
          </p:cNvPr>
          <p:cNvSpPr txBox="1"/>
          <p:nvPr/>
        </p:nvSpPr>
        <p:spPr>
          <a:xfrm>
            <a:off x="673313" y="1339699"/>
            <a:ext cx="27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err="1"/>
              <a:t>Subgrouped</a:t>
            </a:r>
            <a:r>
              <a:rPr lang="en-US" altLang="en-US" dirty="0"/>
              <a:t> Forest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F8F80-5669-4DFD-9C92-137685B45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3" y="1813618"/>
            <a:ext cx="3657600" cy="21945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BA3655-6193-486E-8593-F080845D0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44" y="1813618"/>
            <a:ext cx="3657599" cy="21945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D32897-3904-4C59-89B5-90760BEF9C39}"/>
              </a:ext>
            </a:extLst>
          </p:cNvPr>
          <p:cNvSpPr txBox="1"/>
          <p:nvPr/>
        </p:nvSpPr>
        <p:spPr>
          <a:xfrm>
            <a:off x="673313" y="4197778"/>
            <a:ext cx="463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/>
              <a:t>Let us review how to create such clinical graphs.</a:t>
            </a:r>
          </a:p>
        </p:txBody>
      </p:sp>
    </p:spTree>
    <p:extLst>
      <p:ext uri="{BB962C8B-B14F-4D97-AF65-F5344CB8AC3E}">
        <p14:creationId xmlns:p14="http://schemas.microsoft.com/office/powerpoint/2010/main" val="1967311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Plot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768922"/>
            <a:ext cx="7982262" cy="797078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Product-Limit Survival Estimates plot displays the survival probabilities by stratum over time.</a:t>
            </a:r>
            <a:r>
              <a:rPr lang="en-US" sz="2000" dirty="0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566000"/>
            <a:ext cx="4572009" cy="2743206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05702" y="3128835"/>
            <a:ext cx="3418115" cy="9589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This graph is created automatically by the LIFETEST Procedure.  Let us see how it can be built using SGPLOT.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50394"/>
            <a:ext cx="364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600" dirty="0"/>
              <a:t>This plot displays the number of subjects in the study by stratum over time along the bottom of the graph.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589FF9B-43CF-4D5C-9C7F-AEF1F350FE0B}"/>
              </a:ext>
            </a:extLst>
          </p:cNvPr>
          <p:cNvCxnSpPr>
            <a:cxnSpLocks/>
          </p:cNvCxnSpPr>
          <p:nvPr/>
        </p:nvCxnSpPr>
        <p:spPr>
          <a:xfrm>
            <a:off x="3681490" y="2673724"/>
            <a:ext cx="1183900" cy="115498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43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SAS Global Forum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AS-External-16x9" id="{C1EFCE6E-4A51-8F45-86D3-D8C239ACF85F}" vid="{C711A0A3-BFA7-1C4B-88B4-5E2549CF554C}"/>
    </a:ext>
  </a:extLst>
</a:theme>
</file>

<file path=ppt/theme/theme2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SAS-External-16x9</Template>
  <TotalTime>0</TotalTime>
  <Words>2404</Words>
  <Application>Microsoft Office PowerPoint</Application>
  <PresentationFormat>On-screen Show (16:9)</PresentationFormat>
  <Paragraphs>301</Paragraphs>
  <Slides>36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SAS Global Forum</vt:lpstr>
      <vt:lpstr>Clinical Graphs using SAS®</vt:lpstr>
      <vt:lpstr>Presenter</vt:lpstr>
      <vt:lpstr>A Brief History</vt:lpstr>
      <vt:lpstr>Structure of a Graph</vt:lpstr>
      <vt:lpstr>Plot Statements</vt:lpstr>
      <vt:lpstr>Plot Statements</vt:lpstr>
      <vt:lpstr>Simple Graphs</vt:lpstr>
      <vt:lpstr>Complex Graphs</vt:lpstr>
      <vt:lpstr>Survival Plot </vt:lpstr>
      <vt:lpstr>Survival Plot</vt:lpstr>
      <vt:lpstr>Subgrouped Forest Plot </vt:lpstr>
      <vt:lpstr>Subgrouped Forest Plot </vt:lpstr>
      <vt:lpstr>Subgrouped Forest Plot </vt:lpstr>
      <vt:lpstr>Subgrouped Forest Plot</vt:lpstr>
      <vt:lpstr>Subgrouped Forest Plot</vt:lpstr>
      <vt:lpstr>Subgrouped Forest Plot </vt:lpstr>
      <vt:lpstr>Swimmer Plot</vt:lpstr>
      <vt:lpstr>Swimmer Plot</vt:lpstr>
      <vt:lpstr>Swimmer Plot</vt:lpstr>
      <vt:lpstr>Swimmer Plot</vt:lpstr>
      <vt:lpstr>Swimmer Plot</vt:lpstr>
      <vt:lpstr>Waterfall Chart</vt:lpstr>
      <vt:lpstr>Waterfall Chart</vt:lpstr>
      <vt:lpstr>3D Waterfall Chart</vt:lpstr>
      <vt:lpstr>3D Waterfall Chart</vt:lpstr>
      <vt:lpstr>Alternative to 3D Waterfall Chart</vt:lpstr>
      <vt:lpstr>Swimmer+Waterfall Chart</vt:lpstr>
      <vt:lpstr>Swimmer+Waterfall Chart</vt:lpstr>
      <vt:lpstr>Panel of LFT Shift from Baseline</vt:lpstr>
      <vt:lpstr>Panel of LFT Shift from Baseline</vt:lpstr>
      <vt:lpstr>Labs Panel by Test</vt:lpstr>
      <vt:lpstr>Labs Panel by Test</vt:lpstr>
      <vt:lpstr>In Conclusion</vt:lpstr>
      <vt:lpstr>Resources</vt:lpstr>
      <vt:lpstr>Resources</vt:lpstr>
      <vt:lpstr>More SAS Press Books on Graphics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2017-01-12T19:36:50Z</dcterms:created>
  <dcterms:modified xsi:type="dcterms:W3CDTF">2018-07-02T14:59:15Z</dcterms:modified>
</cp:coreProperties>
</file>